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1" r:id="rId5"/>
    <p:sldMasterId id="2147483693" r:id="rId6"/>
  </p:sldMasterIdLst>
  <p:notesMasterIdLst>
    <p:notesMasterId r:id="rId8"/>
  </p:notesMasterIdLst>
  <p:handoutMasterIdLst>
    <p:handoutMasterId r:id="rId44"/>
  </p:handoutMasterIdLst>
  <p:sldIdLst>
    <p:sldId id="699" r:id="rId7"/>
    <p:sldId id="701" r:id="rId9"/>
    <p:sldId id="702" r:id="rId10"/>
    <p:sldId id="711" r:id="rId11"/>
    <p:sldId id="747" r:id="rId12"/>
    <p:sldId id="748" r:id="rId13"/>
    <p:sldId id="703" r:id="rId14"/>
    <p:sldId id="710" r:id="rId15"/>
    <p:sldId id="749" r:id="rId16"/>
    <p:sldId id="750" r:id="rId17"/>
    <p:sldId id="751" r:id="rId18"/>
    <p:sldId id="755" r:id="rId19"/>
    <p:sldId id="752" r:id="rId20"/>
    <p:sldId id="812" r:id="rId21"/>
    <p:sldId id="753" r:id="rId22"/>
    <p:sldId id="841" r:id="rId23"/>
    <p:sldId id="754" r:id="rId24"/>
    <p:sldId id="788" r:id="rId25"/>
    <p:sldId id="842" r:id="rId26"/>
    <p:sldId id="844" r:id="rId27"/>
    <p:sldId id="843" r:id="rId28"/>
    <p:sldId id="845" r:id="rId29"/>
    <p:sldId id="791" r:id="rId30"/>
    <p:sldId id="792" r:id="rId31"/>
    <p:sldId id="793" r:id="rId32"/>
    <p:sldId id="794" r:id="rId33"/>
    <p:sldId id="796" r:id="rId34"/>
    <p:sldId id="797" r:id="rId35"/>
    <p:sldId id="798" r:id="rId36"/>
    <p:sldId id="800" r:id="rId37"/>
    <p:sldId id="801" r:id="rId38"/>
    <p:sldId id="802" r:id="rId39"/>
    <p:sldId id="803" r:id="rId40"/>
    <p:sldId id="804" r:id="rId41"/>
    <p:sldId id="808" r:id="rId42"/>
    <p:sldId id="811" r:id="rId43"/>
  </p:sldIdLst>
  <p:sldSz cx="9144000" cy="5143500" type="screen16x9"/>
  <p:notesSz cx="6858000" cy="9144000"/>
  <p:custDataLst>
    <p:tags r:id="rId49"/>
  </p:custDataLst>
  <p:defaultTextStyle>
    <a:defPPr>
      <a:defRPr lang="en-US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19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foru" initials="j" lastIdx="1" clrIdx="0"/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C51A2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-396" y="-84"/>
      </p:cViewPr>
      <p:guideLst>
        <p:guide orient="horz" pos="161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9" Type="http://schemas.openxmlformats.org/officeDocument/2006/relationships/tags" Target="tags/tag202.xml"/><Relationship Id="rId48" Type="http://schemas.openxmlformats.org/officeDocument/2006/relationships/commentAuthors" Target="commentAuthors.xml"/><Relationship Id="rId47" Type="http://schemas.openxmlformats.org/officeDocument/2006/relationships/tableStyles" Target="tableStyles.xml"/><Relationship Id="rId46" Type="http://schemas.openxmlformats.org/officeDocument/2006/relationships/viewProps" Target="viewProps.xml"/><Relationship Id="rId45" Type="http://schemas.openxmlformats.org/officeDocument/2006/relationships/presProps" Target="presProps.xml"/><Relationship Id="rId44" Type="http://schemas.openxmlformats.org/officeDocument/2006/relationships/handoutMaster" Target="handoutMasters/handoutMaster1.xml"/><Relationship Id="rId43" Type="http://schemas.openxmlformats.org/officeDocument/2006/relationships/slide" Target="slides/slide36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0" Type="http://schemas.openxmlformats.org/officeDocument/2006/relationships/slide" Target="slides/slide33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61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6147" name="文本占位符 6145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Click to edit Master text styles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1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Second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2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Third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3" indent="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Fourth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4" indent="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Fifth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1pPr>
    <a:lvl2pPr lvl="1" indent="228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2pPr>
    <a:lvl3pPr lvl="2" indent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3pPr>
    <a:lvl4pPr lvl="3" indent="685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4pPr>
    <a:lvl5pPr lvl="4" indent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5pPr>
    <a:lvl6pPr marL="2286000" lvl="5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6pPr>
    <a:lvl7pPr marL="2743200" lvl="6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7pPr>
    <a:lvl8pPr marL="3200400" lvl="7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8pPr>
    <a:lvl9pPr marL="3657600" lvl="8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281D7-AB8B-4A49-B31C-4FE8BBA57302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4294967295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4294967295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7" Type="http://schemas.openxmlformats.org/officeDocument/2006/relationships/tags" Target="../tags/tag104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68263"/>
            <a:ext cx="2057400" cy="5075237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8263"/>
            <a:ext cx="6052930" cy="507523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24765" y="-6191"/>
            <a:ext cx="9168765" cy="5155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05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05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1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>
            <a:lvl1pPr marL="171450" indent="-1714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722835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 b="1">
                <a:latin typeface="Microsoft YaHei Bold" panose="020B0502040204020203" charset="-122"/>
                <a:ea typeface="Microsoft YaHei Bold" panose="020B0502040204020203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24765" y="-6191"/>
            <a:ext cx="9168765" cy="5155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9" name="Shape 22"/>
          <p:cNvSpPr>
            <a:spLocks noChangeArrowheads="1"/>
          </p:cNvSpPr>
          <p:nvPr userDrawn="1"/>
        </p:nvSpPr>
        <p:spPr bwMode="auto">
          <a:xfrm>
            <a:off x="-952" y="134303"/>
            <a:ext cx="189000" cy="270000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05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05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1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>
            <a:lvl1pPr marL="171450" indent="-1714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 vert="horz" wrap="square" lIns="45718" tIns="45718" rIns="45718" bIns="45718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8" Type="http://schemas.openxmlformats.org/officeDocument/2006/relationships/theme" Target="../theme/theme2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theme" Target="../theme/theme3.xml"/><Relationship Id="rId8" Type="http://schemas.openxmlformats.org/officeDocument/2006/relationships/image" Target="../media/image1.png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9.xml"/><Relationship Id="rId8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8" Type="http://schemas.openxmlformats.org/officeDocument/2006/relationships/theme" Target="../theme/theme4.xml"/><Relationship Id="rId17" Type="http://schemas.openxmlformats.org/officeDocument/2006/relationships/tags" Target="../tags/tag124.xml"/><Relationship Id="rId16" Type="http://schemas.openxmlformats.org/officeDocument/2006/relationships/tags" Target="../tags/tag123.xml"/><Relationship Id="rId15" Type="http://schemas.openxmlformats.org/officeDocument/2006/relationships/tags" Target="../tags/tag122.xml"/><Relationship Id="rId14" Type="http://schemas.openxmlformats.org/officeDocument/2006/relationships/tags" Target="../tags/tag121.xml"/><Relationship Id="rId13" Type="http://schemas.openxmlformats.org/officeDocument/2006/relationships/tags" Target="../tags/tag120.xml"/><Relationship Id="rId12" Type="http://schemas.openxmlformats.org/officeDocument/2006/relationships/tags" Target="../tags/tag119.xml"/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0.xml"/><Relationship Id="rId8" Type="http://schemas.openxmlformats.org/officeDocument/2006/relationships/slideLayout" Target="../slideLayouts/slideLayout49.xml"/><Relationship Id="rId7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4"/>
          <p:cNvSpPr>
            <a:spLocks noGrp="1"/>
          </p:cNvSpPr>
          <p:nvPr>
            <p:ph type="title"/>
          </p:nvPr>
        </p:nvSpPr>
        <p:spPr>
          <a:xfrm>
            <a:off x="457200" y="68263"/>
            <a:ext cx="8229600" cy="1131887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ctr"/>
          <a:lstStyle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7" name="文本占位符 1025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t"/>
          <a:lstStyle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 indent="-3259455"/>
            <a:r>
              <a:rPr lang="en-US" altLang="zh-CN" dirty="0"/>
              <a:t>Second level</a:t>
            </a:r>
            <a:endParaRPr lang="en-US" altLang="zh-CN" dirty="0"/>
          </a:p>
          <a:p>
            <a:pPr lvl="2" indent="-3038475"/>
            <a:r>
              <a:rPr lang="en-US" altLang="zh-CN" dirty="0"/>
              <a:t>Third level</a:t>
            </a:r>
            <a:endParaRPr lang="en-US" altLang="zh-CN" dirty="0"/>
          </a:p>
          <a:p>
            <a:pPr lvl="3" indent="-3634105"/>
            <a:r>
              <a:rPr lang="en-US" altLang="zh-CN" dirty="0"/>
              <a:t>Fourth level</a:t>
            </a:r>
            <a:endParaRPr lang="en-US" altLang="zh-CN" dirty="0"/>
          </a:p>
          <a:p>
            <a:pPr lvl="4" indent="-3634105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2" name="灯片编号占位符 1026"/>
          <p:cNvSpPr>
            <a:spLocks noGrp="1"/>
          </p:cNvSpPr>
          <p:nvPr>
            <p:ph type="sldNum" sz="quarter" idx="2"/>
          </p:nvPr>
        </p:nvSpPr>
        <p:spPr>
          <a:xfrm>
            <a:off x="8426450" y="4765675"/>
            <a:ext cx="257175" cy="269875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45718" tIns="45718" rIns="45718" bIns="45718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rgbClr val="000000"/>
          </a:solidFill>
          <a:latin typeface="+mj-lt"/>
          <a:ea typeface="+mj-ea"/>
          <a:cs typeface="Calibri" panose="020F0502020204030204" pitchFamily="34" charset="0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1pPr>
      <a:lvl2pPr marL="3716655" lvl="1" indent="-325945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2pPr>
      <a:lvl3pPr marL="3952875" lvl="2" indent="-303847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3pPr>
      <a:lvl4pPr marL="5005705" lvl="3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4pPr>
      <a:lvl5pPr marL="5462905" lvl="4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0" lvl="1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0" lvl="2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0" lvl="3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0" lvl="4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286000" lvl="5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743200" lvl="6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200400" lvl="7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657600" lvl="8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6" name="标题 15"/>
          <p:cNvSpPr>
            <a:spLocks noGrp="1"/>
          </p:cNvSpPr>
          <p:nvPr>
            <p:ph type="ctrTitle"/>
          </p:nvPr>
        </p:nvSpPr>
        <p:spPr>
          <a:xfrm>
            <a:off x="187643" y="72390"/>
            <a:ext cx="714136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7" name="Shape 22"/>
          <p:cNvSpPr>
            <a:spLocks noChangeArrowheads="1"/>
          </p:cNvSpPr>
          <p:nvPr userDrawn="1"/>
        </p:nvSpPr>
        <p:spPr bwMode="auto">
          <a:xfrm>
            <a:off x="-952" y="134303"/>
            <a:ext cx="189000" cy="270000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1" name="组合 10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12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3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  <a:endParaRPr lang="en-US" altLang="zh-CN" sz="450" kern="0" baseline="0" dirty="0">
                  <a:solidFill>
                    <a:srgbClr val="D62F2F"/>
                  </a:solidFill>
                  <a:effectLst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14" name="图片 13" descr="红色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500" b="1" kern="1200">
          <a:solidFill>
            <a:schemeClr val="tx1"/>
          </a:solidFill>
          <a:latin typeface="Microsoft YaHei Bold" panose="020B0502040204020203" charset="-122"/>
          <a:ea typeface="Microsoft YaHei Bold" panose="020B0502040204020203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jpeg"/><Relationship Id="rId2" Type="http://schemas.openxmlformats.org/officeDocument/2006/relationships/tags" Target="../tags/tag126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5.xml"/><Relationship Id="rId4" Type="http://schemas.openxmlformats.org/officeDocument/2006/relationships/tags" Target="../tags/tag129.xml"/><Relationship Id="rId3" Type="http://schemas.openxmlformats.org/officeDocument/2006/relationships/tags" Target="../tags/tag128.xml"/><Relationship Id="rId2" Type="http://schemas.openxmlformats.org/officeDocument/2006/relationships/image" Target="../media/image12.png"/><Relationship Id="rId1" Type="http://schemas.openxmlformats.org/officeDocument/2006/relationships/tags" Target="../tags/tag1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36.xml"/><Relationship Id="rId8" Type="http://schemas.openxmlformats.org/officeDocument/2006/relationships/image" Target="../media/image15.png"/><Relationship Id="rId7" Type="http://schemas.openxmlformats.org/officeDocument/2006/relationships/tags" Target="../tags/tag135.xml"/><Relationship Id="rId6" Type="http://schemas.openxmlformats.org/officeDocument/2006/relationships/tags" Target="../tags/tag134.xml"/><Relationship Id="rId5" Type="http://schemas.openxmlformats.org/officeDocument/2006/relationships/tags" Target="../tags/tag133.xml"/><Relationship Id="rId4" Type="http://schemas.openxmlformats.org/officeDocument/2006/relationships/tags" Target="../tags/tag132.xml"/><Relationship Id="rId3" Type="http://schemas.openxmlformats.org/officeDocument/2006/relationships/tags" Target="../tags/tag131.xml"/><Relationship Id="rId2" Type="http://schemas.openxmlformats.org/officeDocument/2006/relationships/image" Target="../media/image14.png"/><Relationship Id="rId13" Type="http://schemas.openxmlformats.org/officeDocument/2006/relationships/slideLayout" Target="../slideLayouts/slideLayout24.xml"/><Relationship Id="rId12" Type="http://schemas.openxmlformats.org/officeDocument/2006/relationships/tags" Target="../tags/tag139.xml"/><Relationship Id="rId11" Type="http://schemas.openxmlformats.org/officeDocument/2006/relationships/tags" Target="../tags/tag138.xml"/><Relationship Id="rId10" Type="http://schemas.openxmlformats.org/officeDocument/2006/relationships/tags" Target="../tags/tag137.xml"/><Relationship Id="rId1" Type="http://schemas.openxmlformats.org/officeDocument/2006/relationships/tags" Target="../tags/tag1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16.png"/><Relationship Id="rId1" Type="http://schemas.openxmlformats.org/officeDocument/2006/relationships/tags" Target="../tags/tag140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148.xml"/><Relationship Id="rId8" Type="http://schemas.openxmlformats.org/officeDocument/2006/relationships/tags" Target="../tags/tag147.xml"/><Relationship Id="rId7" Type="http://schemas.openxmlformats.org/officeDocument/2006/relationships/tags" Target="../tags/tag146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4" Type="http://schemas.openxmlformats.org/officeDocument/2006/relationships/tags" Target="../tags/tag143.xml"/><Relationship Id="rId3" Type="http://schemas.openxmlformats.org/officeDocument/2006/relationships/tags" Target="../tags/tag142.xml"/><Relationship Id="rId2" Type="http://schemas.openxmlformats.org/officeDocument/2006/relationships/image" Target="../media/image17.png"/><Relationship Id="rId14" Type="http://schemas.openxmlformats.org/officeDocument/2006/relationships/slideLayout" Target="../slideLayouts/slideLayout24.xml"/><Relationship Id="rId13" Type="http://schemas.openxmlformats.org/officeDocument/2006/relationships/tags" Target="../tags/tag152.xml"/><Relationship Id="rId12" Type="http://schemas.openxmlformats.org/officeDocument/2006/relationships/tags" Target="../tags/tag151.xml"/><Relationship Id="rId11" Type="http://schemas.openxmlformats.org/officeDocument/2006/relationships/tags" Target="../tags/tag150.xml"/><Relationship Id="rId10" Type="http://schemas.openxmlformats.org/officeDocument/2006/relationships/tags" Target="../tags/tag149.xml"/><Relationship Id="rId1" Type="http://schemas.openxmlformats.org/officeDocument/2006/relationships/tags" Target="../tags/tag141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160.xml"/><Relationship Id="rId8" Type="http://schemas.openxmlformats.org/officeDocument/2006/relationships/tags" Target="../tags/tag159.xml"/><Relationship Id="rId7" Type="http://schemas.openxmlformats.org/officeDocument/2006/relationships/tags" Target="../tags/tag158.xml"/><Relationship Id="rId6" Type="http://schemas.openxmlformats.org/officeDocument/2006/relationships/tags" Target="../tags/tag157.xml"/><Relationship Id="rId5" Type="http://schemas.openxmlformats.org/officeDocument/2006/relationships/tags" Target="../tags/tag156.xml"/><Relationship Id="rId4" Type="http://schemas.openxmlformats.org/officeDocument/2006/relationships/tags" Target="../tags/tag155.xml"/><Relationship Id="rId3" Type="http://schemas.openxmlformats.org/officeDocument/2006/relationships/tags" Target="../tags/tag154.xml"/><Relationship Id="rId2" Type="http://schemas.openxmlformats.org/officeDocument/2006/relationships/image" Target="../media/image18.png"/><Relationship Id="rId11" Type="http://schemas.openxmlformats.org/officeDocument/2006/relationships/slideLayout" Target="../slideLayouts/slideLayout24.xml"/><Relationship Id="rId10" Type="http://schemas.openxmlformats.org/officeDocument/2006/relationships/tags" Target="../tags/tag161.xml"/><Relationship Id="rId1" Type="http://schemas.openxmlformats.org/officeDocument/2006/relationships/tags" Target="../tags/tag15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.xml"/><Relationship Id="rId8" Type="http://schemas.openxmlformats.org/officeDocument/2006/relationships/tags" Target="../tags/tag168.xml"/><Relationship Id="rId7" Type="http://schemas.openxmlformats.org/officeDocument/2006/relationships/tags" Target="../tags/tag167.xml"/><Relationship Id="rId6" Type="http://schemas.openxmlformats.org/officeDocument/2006/relationships/tags" Target="../tags/tag166.xml"/><Relationship Id="rId5" Type="http://schemas.openxmlformats.org/officeDocument/2006/relationships/tags" Target="../tags/tag165.xml"/><Relationship Id="rId4" Type="http://schemas.openxmlformats.org/officeDocument/2006/relationships/tags" Target="../tags/tag164.xml"/><Relationship Id="rId3" Type="http://schemas.openxmlformats.org/officeDocument/2006/relationships/tags" Target="../tags/tag163.xml"/><Relationship Id="rId2" Type="http://schemas.openxmlformats.org/officeDocument/2006/relationships/image" Target="../media/image19.png"/><Relationship Id="rId1" Type="http://schemas.openxmlformats.org/officeDocument/2006/relationships/tags" Target="../tags/tag162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4.xml"/><Relationship Id="rId5" Type="http://schemas.openxmlformats.org/officeDocument/2006/relationships/tags" Target="../tags/tag172.xml"/><Relationship Id="rId4" Type="http://schemas.openxmlformats.org/officeDocument/2006/relationships/tags" Target="../tags/tag171.xml"/><Relationship Id="rId3" Type="http://schemas.openxmlformats.org/officeDocument/2006/relationships/tags" Target="../tags/tag170.xml"/><Relationship Id="rId2" Type="http://schemas.openxmlformats.org/officeDocument/2006/relationships/image" Target="../media/image20.png"/><Relationship Id="rId1" Type="http://schemas.openxmlformats.org/officeDocument/2006/relationships/tags" Target="../tags/tag16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4.xml"/><Relationship Id="rId6" Type="http://schemas.openxmlformats.org/officeDocument/2006/relationships/tags" Target="../tags/tag177.xml"/><Relationship Id="rId5" Type="http://schemas.openxmlformats.org/officeDocument/2006/relationships/tags" Target="../tags/tag176.xml"/><Relationship Id="rId4" Type="http://schemas.openxmlformats.org/officeDocument/2006/relationships/tags" Target="../tags/tag175.xml"/><Relationship Id="rId3" Type="http://schemas.openxmlformats.org/officeDocument/2006/relationships/tags" Target="../tags/tag174.xml"/><Relationship Id="rId2" Type="http://schemas.openxmlformats.org/officeDocument/2006/relationships/tags" Target="../tags/tag173.xml"/><Relationship Id="rId1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tags" Target="../tags/tag180.xml"/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24.png"/><Relationship Id="rId1" Type="http://schemas.openxmlformats.org/officeDocument/2006/relationships/tags" Target="../tags/tag18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4.xml"/><Relationship Id="rId5" Type="http://schemas.openxmlformats.org/officeDocument/2006/relationships/tags" Target="../tags/tag182.xml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tags" Target="../tags/tag183.xml"/><Relationship Id="rId2" Type="http://schemas.openxmlformats.org/officeDocument/2006/relationships/image" Target="../media/image25.png"/><Relationship Id="rId1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tags" Target="../tags/tag185.xml"/><Relationship Id="rId3" Type="http://schemas.openxmlformats.org/officeDocument/2006/relationships/tags" Target="../tags/tag184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tags" Target="../tags/tag193.xml"/><Relationship Id="rId8" Type="http://schemas.openxmlformats.org/officeDocument/2006/relationships/tags" Target="../tags/tag192.xml"/><Relationship Id="rId7" Type="http://schemas.openxmlformats.org/officeDocument/2006/relationships/tags" Target="../tags/tag191.xml"/><Relationship Id="rId6" Type="http://schemas.openxmlformats.org/officeDocument/2006/relationships/tags" Target="../tags/tag190.xml"/><Relationship Id="rId5" Type="http://schemas.openxmlformats.org/officeDocument/2006/relationships/tags" Target="../tags/tag189.xml"/><Relationship Id="rId4" Type="http://schemas.openxmlformats.org/officeDocument/2006/relationships/tags" Target="../tags/tag188.xml"/><Relationship Id="rId3" Type="http://schemas.openxmlformats.org/officeDocument/2006/relationships/tags" Target="../tags/tag187.xml"/><Relationship Id="rId2" Type="http://schemas.openxmlformats.org/officeDocument/2006/relationships/image" Target="../media/image32.png"/><Relationship Id="rId13" Type="http://schemas.openxmlformats.org/officeDocument/2006/relationships/slideLayout" Target="../slideLayouts/slideLayout24.xml"/><Relationship Id="rId12" Type="http://schemas.openxmlformats.org/officeDocument/2006/relationships/tags" Target="../tags/tag195.xml"/><Relationship Id="rId11" Type="http://schemas.openxmlformats.org/officeDocument/2006/relationships/tags" Target="../tags/tag194.xml"/><Relationship Id="rId10" Type="http://schemas.openxmlformats.org/officeDocument/2006/relationships/image" Target="../media/image33.png"/><Relationship Id="rId1" Type="http://schemas.openxmlformats.org/officeDocument/2006/relationships/tags" Target="../tags/tag186.xml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.xml"/><Relationship Id="rId8" Type="http://schemas.openxmlformats.org/officeDocument/2006/relationships/tags" Target="../tags/tag201.xml"/><Relationship Id="rId7" Type="http://schemas.openxmlformats.org/officeDocument/2006/relationships/tags" Target="../tags/tag200.xml"/><Relationship Id="rId6" Type="http://schemas.openxmlformats.org/officeDocument/2006/relationships/tags" Target="../tags/tag199.xml"/><Relationship Id="rId5" Type="http://schemas.openxmlformats.org/officeDocument/2006/relationships/tags" Target="../tags/tag198.xml"/><Relationship Id="rId4" Type="http://schemas.openxmlformats.org/officeDocument/2006/relationships/image" Target="../media/image35.png"/><Relationship Id="rId3" Type="http://schemas.openxmlformats.org/officeDocument/2006/relationships/tags" Target="../tags/tag197.xml"/><Relationship Id="rId2" Type="http://schemas.openxmlformats.org/officeDocument/2006/relationships/image" Target="../media/image34.png"/><Relationship Id="rId1" Type="http://schemas.openxmlformats.org/officeDocument/2006/relationships/tags" Target="../tags/tag196.xml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tags" Target="../tags/tag1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22"/>
          <p:cNvSpPr>
            <a:spLocks noChangeArrowheads="1"/>
          </p:cNvSpPr>
          <p:nvPr/>
        </p:nvSpPr>
        <p:spPr bwMode="auto">
          <a:xfrm>
            <a:off x="0" y="988695"/>
            <a:ext cx="9144000" cy="2946083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148" name="Shape 22"/>
          <p:cNvSpPr>
            <a:spLocks noChangeArrowheads="1"/>
          </p:cNvSpPr>
          <p:nvPr/>
        </p:nvSpPr>
        <p:spPr bwMode="auto">
          <a:xfrm>
            <a:off x="733901" y="801529"/>
            <a:ext cx="7676674" cy="3319939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  <a:effectLst/>
        </p:spPr>
        <p:txBody>
          <a:bodyPr lIns="45718" rIns="45718" anchor="ctr"/>
          <a:lstStyle/>
          <a:p>
            <a:pPr algn="ctr"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151" name="未标题-2-01.png" descr="未标题-2-01.png"/>
          <p:cNvPicPr>
            <a:picLocks noChangeAspect="1"/>
          </p:cNvPicPr>
          <p:nvPr/>
        </p:nvPicPr>
        <p:blipFill>
          <a:blip r:embed="rId1"/>
          <a:srcRect l="11929" t="5841" r="17577" b="54250"/>
          <a:stretch>
            <a:fillRect/>
          </a:stretch>
        </p:blipFill>
        <p:spPr bwMode="auto">
          <a:xfrm>
            <a:off x="-54292" y="22860"/>
            <a:ext cx="9198293" cy="5174456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24" name="Shape 26"/>
          <p:cNvSpPr/>
          <p:nvPr/>
        </p:nvSpPr>
        <p:spPr>
          <a:xfrm>
            <a:off x="3021330" y="3127375"/>
            <a:ext cx="3148965" cy="299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p>
            <a:pPr lvl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350" kern="0" dirty="0">
                <a:sym typeface="微软雅黑" panose="020B0503020204020204" pitchFamily="34" charset="-122"/>
              </a:rPr>
              <a:t>教务管理（管理员权限）</a:t>
            </a:r>
            <a:endParaRPr lang="zh-CN" sz="1350" kern="0" dirty="0">
              <a:sym typeface="微软雅黑" panose="020B0503020204020204" pitchFamily="34" charset="-122"/>
            </a:endParaRPr>
          </a:p>
        </p:txBody>
      </p:sp>
      <p:sp>
        <p:nvSpPr>
          <p:cNvPr id="16" name="Shape 26"/>
          <p:cNvSpPr/>
          <p:nvPr/>
        </p:nvSpPr>
        <p:spPr>
          <a:xfrm>
            <a:off x="1127760" y="1405414"/>
            <a:ext cx="6888956" cy="133794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lstStyle/>
          <a:p>
            <a:pPr lvl="0" algn="ctr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300" b="1" kern="0" dirty="0">
                <a:sym typeface="微软雅黑" panose="020B0503020204020204" pitchFamily="34" charset="-122"/>
              </a:rPr>
              <a:t>校友邦实习实训平台</a:t>
            </a:r>
            <a:endParaRPr lang="zh-CN" sz="3600" b="1" kern="0" dirty="0">
              <a:sym typeface="微软雅黑" panose="020B0503020204020204" pitchFamily="34" charset="-122"/>
            </a:endParaRPr>
          </a:p>
          <a:p>
            <a:pPr lvl="0" algn="ctr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2100" kern="0" dirty="0">
                <a:sym typeface="微软雅黑" panose="020B0503020204020204" pitchFamily="34" charset="-122"/>
              </a:rPr>
              <a:t>操作指南</a:t>
            </a:r>
            <a:endParaRPr lang="zh-CN" sz="2100" kern="0" dirty="0">
              <a:sym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781901" y="2923699"/>
            <a:ext cx="15801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4010978" y="4356735"/>
            <a:ext cx="1122521" cy="359569"/>
            <a:chOff x="8365" y="9148"/>
            <a:chExt cx="2357" cy="755"/>
          </a:xfrm>
        </p:grpSpPr>
        <p:sp>
          <p:nvSpPr>
            <p:cNvPr id="29" name="Shape 22"/>
            <p:cNvSpPr>
              <a:spLocks noChangeArrowheads="1"/>
            </p:cNvSpPr>
            <p:nvPr/>
          </p:nvSpPr>
          <p:spPr bwMode="auto">
            <a:xfrm>
              <a:off x="8365" y="9454"/>
              <a:ext cx="2357" cy="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  <a:miter lim="400000"/>
            </a:ln>
          </p:spPr>
          <p:txBody>
            <a:bodyPr lIns="45718" rIns="45718" anchor="ctr"/>
            <a:p>
              <a:pPr hangingPunct="0"/>
              <a:endParaRPr lang="en-US" altLang="zh-CN" sz="1800" b="0" baseline="0">
                <a:solidFill>
                  <a:srgbClr val="DF2024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1" name="Shape 26"/>
            <p:cNvSpPr/>
            <p:nvPr/>
          </p:nvSpPr>
          <p:spPr>
            <a:xfrm>
              <a:off x="8647" y="9518"/>
              <a:ext cx="1793" cy="385"/>
            </a:xfrm>
            <a:prstGeom prst="rect">
              <a:avLst/>
            </a:prstGeom>
            <a:ln w="12700">
              <a:miter lim="400000"/>
            </a:ln>
            <a:effectLst/>
          </p:spPr>
          <p:txBody>
            <a:bodyPr wrap="square" lIns="45718" rIns="45718">
              <a:spAutoFit/>
            </a:bodyPr>
            <a:p>
              <a:pPr algn="ctr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sz="4200" b="0" baseline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pPr>
              <a:r>
                <a:rPr lang="en-US" altLang="zh-CN" sz="600" kern="0" baseline="0" dirty="0">
                  <a:solidFill>
                    <a:srgbClr val="C00000"/>
                  </a:solidFill>
                  <a:effectLst/>
                  <a:sym typeface="微软雅黑" panose="020B0503020204020204" pitchFamily="34" charset="-122"/>
                </a:rPr>
                <a:t>www.xybsyw.com</a:t>
              </a:r>
              <a:endParaRPr lang="en-US" altLang="zh-CN" sz="600" kern="0" baseline="0" dirty="0">
                <a:solidFill>
                  <a:srgbClr val="C00000"/>
                </a:solidFill>
                <a:effectLst/>
                <a:sym typeface="微软雅黑" panose="020B0503020204020204" pitchFamily="34" charset="-122"/>
              </a:endParaRPr>
            </a:p>
          </p:txBody>
        </p:sp>
        <p:pic>
          <p:nvPicPr>
            <p:cNvPr id="32" name="图片 31" descr="红色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76" y="9148"/>
              <a:ext cx="1335" cy="43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655" y="483870"/>
            <a:ext cx="8924290" cy="46234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登录指南</a:t>
            </a:r>
            <a:r>
              <a:rPr lang="en-US" altLang="zh-CN"/>
              <a:t>-</a:t>
            </a:r>
            <a:r>
              <a:rPr lang="zh-CN" altLang="en-US"/>
              <a:t>电脑网页端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43980" y="424179"/>
            <a:ext cx="2465705" cy="275590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1200" b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修改个人资料或角色切换</a:t>
            </a:r>
            <a:endParaRPr lang="zh-CN" altLang="en-US" sz="1200" b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99770" y="988060"/>
            <a:ext cx="480695" cy="4107180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5" name="文本框 4"/>
          <p:cNvSpPr txBox="1"/>
          <p:nvPr/>
        </p:nvSpPr>
        <p:spPr>
          <a:xfrm>
            <a:off x="853438" y="2355850"/>
            <a:ext cx="327025" cy="82994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1200" b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功能菜单</a:t>
            </a:r>
            <a:endParaRPr lang="zh-CN" altLang="en-US" sz="1200" b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0020" y="984250"/>
            <a:ext cx="469900" cy="4091940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9" name="文本框 8"/>
          <p:cNvSpPr txBox="1"/>
          <p:nvPr/>
        </p:nvSpPr>
        <p:spPr>
          <a:xfrm>
            <a:off x="107315" y="2355850"/>
            <a:ext cx="438785" cy="82994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1200" b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导</a:t>
            </a:r>
            <a:endParaRPr lang="zh-CN" altLang="en-US" sz="1200" b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r>
              <a:rPr lang="zh-CN" altLang="en-US" sz="1200" b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航</a:t>
            </a:r>
            <a:endParaRPr lang="zh-CN" altLang="en-US" sz="1200" b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r>
              <a:rPr lang="zh-CN" altLang="en-US" sz="1200" b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菜</a:t>
            </a:r>
            <a:endParaRPr lang="zh-CN" altLang="en-US" sz="1200" b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r>
              <a:rPr lang="zh-CN" altLang="en-US" sz="1200" b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</a:t>
            </a:r>
            <a:endParaRPr lang="zh-CN" altLang="en-US" sz="1200" b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503420" y="2931795"/>
            <a:ext cx="1216660" cy="275590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1200" b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功能区</a:t>
            </a:r>
            <a:endParaRPr lang="zh-CN" altLang="en-US" sz="1200" b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293495" y="988060"/>
            <a:ext cx="7698105" cy="4088130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4" name="矩形 13"/>
          <p:cNvSpPr/>
          <p:nvPr/>
        </p:nvSpPr>
        <p:spPr>
          <a:xfrm>
            <a:off x="7020560" y="699770"/>
            <a:ext cx="1022350" cy="275590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0215" y="2211705"/>
            <a:ext cx="1553845" cy="267081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登录指南</a:t>
            </a:r>
            <a:r>
              <a:rPr lang="en-US" altLang="zh-CN"/>
              <a:t>-</a:t>
            </a:r>
            <a:r>
              <a:rPr lang="zh-CN" altLang="en-US"/>
              <a:t>微信小程序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0" y="555625"/>
            <a:ext cx="3950335" cy="117602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ctr" defTabSz="914400">
              <a:buClrTx/>
              <a:buSzTx/>
              <a:defRPr/>
            </a:pPr>
            <a:r>
              <a:rPr kumimoji="0" lang="zh-CN" altLang="en-US" kern="1200" cap="none" spc="0" normalizeH="0" baseline="0" noProof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关注教师端小程序</a:t>
            </a:r>
            <a:endParaRPr kumimoji="0" lang="en-US" altLang="zh-CN" sz="2400" kern="1200" cap="none" spc="0" normalizeH="0" baseline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4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微信扫描下方二维码关注校友邦教师端公众号</a:t>
            </a:r>
            <a:endParaRPr kumimoji="0" lang="zh-CN" altLang="en-US" sz="14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4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点击实践管理→工作台</a:t>
            </a:r>
            <a:endParaRPr kumimoji="0" lang="zh-CN" altLang="en-US" sz="14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36415" y="483235"/>
            <a:ext cx="4671695" cy="145542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ctr" defTabSz="914400">
              <a:buClrTx/>
              <a:buSzTx/>
              <a:defRPr/>
            </a:pPr>
            <a:r>
              <a:rPr kumimoji="0" lang="zh-CN" altLang="en-US" kern="1200" cap="none" spc="0" normalizeH="0" baseline="0" noProof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小程序登录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lang="zh-CN" altLang="en-US" sz="1400" b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输入学校、账号、密码进行登录或使用验证码登录</a:t>
            </a:r>
            <a:endParaRPr lang="zh-CN" altLang="en-US" sz="1400" b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4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在下方我的</a:t>
            </a:r>
            <a:r>
              <a:rPr kumimoji="0" lang="en-US" altLang="zh-CN" sz="14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→</a:t>
            </a:r>
            <a:r>
              <a:rPr kumimoji="0" lang="zh-CN" altLang="en-US" sz="14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设置里可以退出登录，切换账号或修改密码等</a:t>
            </a:r>
            <a:endParaRPr kumimoji="0" lang="zh-CN" altLang="en-US" sz="14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4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教师账号统一生成，无需自行注册</a:t>
            </a:r>
            <a:endParaRPr kumimoji="0" lang="zh-CN" altLang="en-US" sz="14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79705" y="1923415"/>
            <a:ext cx="1818005" cy="1818005"/>
          </a:xfrm>
          <a:prstGeom prst="rect">
            <a:avLst/>
          </a:prstGeom>
          <a:ln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9950" y="1912620"/>
            <a:ext cx="1896110" cy="1829435"/>
          </a:xfrm>
          <a:prstGeom prst="rect">
            <a:avLst/>
          </a:prstGeom>
          <a:ln>
            <a:noFill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115" y="2211705"/>
            <a:ext cx="1486535" cy="21088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0425" y="2211705"/>
            <a:ext cx="1457325" cy="259461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336415" y="4156075"/>
            <a:ext cx="1544955" cy="275590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1200" b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账号密码登录</a:t>
            </a:r>
            <a:endParaRPr lang="zh-CN" altLang="en-US" sz="1200" b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094095" y="4227830"/>
            <a:ext cx="1216660" cy="275590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1200" b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验证码登录</a:t>
            </a:r>
            <a:endParaRPr lang="zh-CN" altLang="en-US" sz="1200" b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668260" y="4227830"/>
            <a:ext cx="1216660" cy="275590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1200" b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修改密码</a:t>
            </a:r>
            <a:endParaRPr lang="zh-CN" altLang="en-US" sz="1200" b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hape 22"/>
          <p:cNvSpPr>
            <a:spLocks noChangeArrowheads="1"/>
          </p:cNvSpPr>
          <p:nvPr/>
        </p:nvSpPr>
        <p:spPr bwMode="auto">
          <a:xfrm>
            <a:off x="-952" y="1447324"/>
            <a:ext cx="9144953" cy="1966913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Shape 22"/>
          <p:cNvSpPr>
            <a:spLocks noChangeArrowheads="1"/>
          </p:cNvSpPr>
          <p:nvPr/>
        </p:nvSpPr>
        <p:spPr bwMode="auto">
          <a:xfrm>
            <a:off x="897255" y="1504474"/>
            <a:ext cx="1534478" cy="2319338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</a:ln>
          <a:effectLst>
            <a:outerShdw blurRad="76200" dir="13500000" sy="23000" kx="1200000" algn="br" rotWithShape="0">
              <a:srgbClr val="B90003">
                <a:alpha val="20000"/>
              </a:srgbClr>
            </a:outerShdw>
          </a:effectLst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11555" y="1814195"/>
            <a:ext cx="135191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7200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微软雅黑" panose="020B0503020204020204" pitchFamily="34" charset="-122"/>
                <a:cs typeface="DIN Alternate" panose="020B0500000000000000" charset="0"/>
                <a:sym typeface="+mn-ea"/>
              </a:rPr>
              <a:t> </a:t>
            </a:r>
            <a:r>
              <a:rPr lang="en-US" altLang="zh-CN" sz="7200" b="1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Microsoft YaHei Bold" panose="020B0502040204020203" charset="-122"/>
                <a:cs typeface="DIN Alternate" panose="020B0500000000000000" charset="0"/>
                <a:sym typeface="+mn-ea"/>
              </a:rPr>
              <a:t>03</a:t>
            </a:r>
            <a:endParaRPr lang="en-US" altLang="zh-CN" sz="7200" b="1" dirty="0" smtClean="0">
              <a:solidFill>
                <a:srgbClr val="C00000"/>
              </a:solidFill>
              <a:effectLst/>
              <a:latin typeface="DIN Alternate" panose="020B0500000000000000" charset="0"/>
              <a:ea typeface="Microsoft YaHei Bold" panose="020B0502040204020203" charset="-122"/>
              <a:cs typeface="DIN Alternate" panose="020B0500000000000000" charset="0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81776" y="2007394"/>
            <a:ext cx="4361498" cy="553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000">
                <a:latin typeface="微软雅黑" panose="020B0503020204020204" pitchFamily="34" charset="-122"/>
                <a:ea typeface="微软雅黑" panose="020B0503020204020204" pitchFamily="34" charset="-122"/>
              </a:rPr>
              <a:t>教务管理电脑网页操作</a:t>
            </a:r>
            <a:endParaRPr lang="zh-CN" sz="3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781776" y="2596039"/>
            <a:ext cx="4486751" cy="22987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tIns="34290" rIns="45718" bIns="34290" anchor="t">
            <a:spAutoFit/>
          </a:bodyPr>
          <a:p>
            <a:pPr lvl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ym typeface="+mn-ea"/>
              </a:rPr>
              <a:t>教务管理电脑网页端的操作说明</a:t>
            </a:r>
            <a:endParaRPr lang="zh-CN" sz="1050" kern="0" dirty="0"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10920" y="2826385"/>
            <a:ext cx="1122045" cy="4603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r"/>
            <a:r>
              <a:rPr lang="en-US" altLang="zh-CN" sz="2400" dirty="0">
                <a:solidFill>
                  <a:srgbClr val="C00000"/>
                </a:solidFill>
                <a:latin typeface="DIN Alternate" panose="020B0500000000000000" charset="0"/>
                <a:ea typeface="方正黑体简体" panose="02010601030101010101" pitchFamily="2" charset="-122"/>
                <a:cs typeface="DIN Alternate" panose="020B0500000000000000" charset="0"/>
                <a:sym typeface="Noto Serif CJK SC" panose="02020400000000000000" pitchFamily="18" charset="-122"/>
              </a:rPr>
              <a:t>PART</a:t>
            </a:r>
            <a:endParaRPr lang="en-US" altLang="zh-CN" sz="2400" dirty="0">
              <a:solidFill>
                <a:srgbClr val="C00000"/>
              </a:solidFill>
              <a:latin typeface="DIN Alternate" panose="020B0500000000000000" charset="0"/>
              <a:ea typeface="方正黑体简体" panose="02010601030101010101" pitchFamily="2" charset="-122"/>
              <a:cs typeface="DIN Alternate" panose="020B0500000000000000" charset="0"/>
              <a:sym typeface="Noto Serif CJK SC" panose="02020400000000000000" pitchFamily="18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2" name="组合 11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13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6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  <a:endParaRPr lang="en-US" altLang="zh-CN" sz="450" kern="0" baseline="0" dirty="0">
                  <a:solidFill>
                    <a:srgbClr val="D62F2F"/>
                  </a:solidFill>
                  <a:effectLst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14" name="图片 13" descr="红色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en-US" altLang="zh-CN">
                <a:sym typeface="+mn-ea"/>
              </a:rPr>
              <a:t>1.</a:t>
            </a:r>
            <a:r>
              <a:rPr lang="zh-CN" altLang="en-US">
                <a:sym typeface="+mn-ea"/>
              </a:rPr>
              <a:t>导入基础信息</a:t>
            </a:r>
            <a:endParaRPr lang="zh-CN" altLang="en-US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36775" y="1275715"/>
            <a:ext cx="5810885" cy="21043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kern="1200" cap="none" spc="0" normalizeH="0" baseline="0" noProof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导入基础信息</a:t>
            </a:r>
            <a:endParaRPr kumimoji="0" lang="zh-CN" altLang="en-US" sz="2400" kern="1200" cap="none" spc="0" normalizeH="0" baseline="0" noProof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kern="1200" cap="none" spc="0" normalizeH="0" baseline="0" noProof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</a:t>
            </a:r>
            <a:r>
              <a:rPr kumimoji="0" lang="en-US" altLang="zh-CN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“</a:t>
            </a:r>
            <a:r>
              <a:rPr kumimoji="0" lang="zh-CN" altLang="en-US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基础信息</a:t>
            </a:r>
            <a:r>
              <a:rPr kumimoji="0" lang="en-US" altLang="zh-CN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”</a:t>
            </a:r>
            <a:r>
              <a:rPr kumimoji="0" lang="zh-CN" altLang="en-US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导航按钮</a:t>
            </a:r>
            <a:endParaRPr kumimoji="0" lang="zh-CN" altLang="en-US" sz="14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点击相应功能菜单按钮，进入相应基础信息功能模块</a:t>
            </a:r>
            <a:endParaRPr kumimoji="0" lang="zh-CN" altLang="en-US" sz="14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按校历设置相应的学期信息</a:t>
            </a:r>
            <a:endParaRPr kumimoji="0" lang="zh-CN" altLang="en-US" sz="14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点击新增（或批量导入）按钮，新增相关信息</a:t>
            </a:r>
            <a:endParaRPr kumimoji="0" lang="zh-CN" altLang="en-US" sz="14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上传信息，导入成功</a:t>
            </a:r>
            <a:endParaRPr kumimoji="0" lang="zh-CN" altLang="en-US" sz="14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1.1</a:t>
            </a:r>
            <a:r>
              <a:rPr lang="zh-CN" altLang="en-US"/>
              <a:t>学期设置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83895" y="555625"/>
            <a:ext cx="7898130" cy="44164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35965" y="1559560"/>
            <a:ext cx="448310" cy="363220"/>
          </a:xfrm>
          <a:prstGeom prst="rect">
            <a:avLst/>
          </a:prstGeom>
          <a:noFill/>
          <a:ln w="28575">
            <a:solidFill>
              <a:srgbClr val="C51A24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691640" y="1203325"/>
            <a:ext cx="720090" cy="318135"/>
          </a:xfrm>
          <a:prstGeom prst="rect">
            <a:avLst/>
          </a:prstGeom>
          <a:noFill/>
          <a:ln w="28575">
            <a:solidFill>
              <a:srgbClr val="C51A24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767955" y="2196465"/>
            <a:ext cx="497205" cy="2618740"/>
          </a:xfrm>
          <a:prstGeom prst="rect">
            <a:avLst/>
          </a:prstGeom>
          <a:noFill/>
          <a:ln w="28575">
            <a:solidFill>
              <a:srgbClr val="C51A24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563995" y="2571750"/>
            <a:ext cx="12471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3.</a:t>
            </a:r>
            <a:r>
              <a:rPr lang="zh-CN" altLang="en-US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按校历设置相应的学期信息</a:t>
            </a:r>
            <a:endParaRPr lang="zh-CN" altLang="en-US" sz="1200" b="0" noProof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1187450" y="1616075"/>
            <a:ext cx="1789430" cy="275590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1.点击“基础信息”</a:t>
            </a:r>
            <a:endParaRPr lang="zh-CN" altLang="en-US" sz="1200" b="0" noProof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1619250" y="915670"/>
            <a:ext cx="3796665" cy="275590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2.选择“</a:t>
            </a:r>
            <a:r>
              <a:rPr lang="zh-CN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学期设置</a:t>
            </a:r>
            <a:r>
              <a:rPr lang="zh-CN" altLang="en-US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”</a:t>
            </a:r>
            <a:endParaRPr lang="en-US" altLang="zh-CN" sz="1200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360" y="483235"/>
            <a:ext cx="8139430" cy="458025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>
                <a:sym typeface="+mn-ea"/>
              </a:rPr>
              <a:t>1.2 </a:t>
            </a:r>
            <a:r>
              <a:rPr lang="zh-CN" altLang="en-US">
                <a:sym typeface="+mn-ea"/>
              </a:rPr>
              <a:t>导入基础信息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院（系）</a:t>
            </a:r>
            <a:r>
              <a:rPr lang="en-US" altLang="zh-CN">
                <a:sym typeface="+mn-ea"/>
              </a:rPr>
              <a:t>/</a:t>
            </a:r>
            <a:r>
              <a:rPr lang="zh-CN" altLang="en-US">
                <a:sym typeface="+mn-ea"/>
              </a:rPr>
              <a:t>专业</a:t>
            </a:r>
            <a:r>
              <a:rPr lang="en-US" altLang="zh-CN">
                <a:sym typeface="+mn-ea"/>
              </a:rPr>
              <a:t>/</a:t>
            </a:r>
            <a:r>
              <a:rPr lang="zh-CN" altLang="en-US">
                <a:sym typeface="+mn-ea"/>
              </a:rPr>
              <a:t>班级</a:t>
            </a:r>
            <a:r>
              <a:rPr lang="en-US" altLang="zh-CN">
                <a:sym typeface="+mn-ea"/>
              </a:rPr>
              <a:t>/</a:t>
            </a:r>
            <a:r>
              <a:rPr lang="zh-CN" altLang="en-US">
                <a:sym typeface="+mn-ea"/>
              </a:rPr>
              <a:t>学生信息</a:t>
            </a:r>
            <a:endParaRPr lang="zh-CN" altLang="en-US"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71550" y="1475105"/>
            <a:ext cx="1789430" cy="275590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1.点击“基础信息”</a:t>
            </a:r>
            <a:endParaRPr lang="zh-CN" altLang="en-US" sz="1200" b="0" noProof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700020" y="969010"/>
            <a:ext cx="3796665" cy="275590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2.选择“院（系）</a:t>
            </a:r>
            <a:r>
              <a:rPr lang="en-US" altLang="zh-CN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/</a:t>
            </a:r>
            <a:r>
              <a:rPr lang="zh-CN" altLang="en-US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专业</a:t>
            </a:r>
            <a:r>
              <a:rPr lang="en-US" altLang="zh-CN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/</a:t>
            </a:r>
            <a:r>
              <a:rPr lang="zh-CN" altLang="en-US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班级</a:t>
            </a:r>
            <a:r>
              <a:rPr lang="en-US" altLang="zh-CN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/</a:t>
            </a:r>
            <a:r>
              <a:rPr lang="zh-CN" altLang="en-US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学生信息”</a:t>
            </a:r>
            <a:endParaRPr lang="en-US" altLang="zh-CN" sz="1200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87450" y="2091690"/>
            <a:ext cx="4975225" cy="275590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3.下载模板、批量导入（班级、学生可分开或者合并导入）</a:t>
            </a:r>
            <a:endParaRPr lang="zh-CN" altLang="en-US" sz="1200" b="0" noProof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157345" y="1779905"/>
            <a:ext cx="4084320" cy="275590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4.单个新增，选择</a:t>
            </a:r>
            <a:r>
              <a:rPr lang="zh-CN" altLang="en-US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院（系）、专业、班级或学生</a:t>
            </a:r>
            <a:endParaRPr lang="zh-CN" altLang="en-US" sz="1200" b="0" noProof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771775" y="1275715"/>
            <a:ext cx="1210945" cy="318135"/>
          </a:xfrm>
          <a:prstGeom prst="rect">
            <a:avLst/>
          </a:prstGeom>
          <a:noFill/>
          <a:ln w="28575">
            <a:solidFill>
              <a:srgbClr val="C51A24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39115" y="1563370"/>
            <a:ext cx="445135" cy="318135"/>
          </a:xfrm>
          <a:prstGeom prst="rect">
            <a:avLst/>
          </a:prstGeom>
          <a:noFill/>
          <a:ln w="28575">
            <a:solidFill>
              <a:srgbClr val="C51A24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187450" y="1790065"/>
            <a:ext cx="2069465" cy="285115"/>
          </a:xfrm>
          <a:prstGeom prst="rect">
            <a:avLst/>
          </a:prstGeom>
          <a:noFill/>
          <a:ln w="28575">
            <a:solidFill>
              <a:srgbClr val="C51A24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3275965" y="1798320"/>
            <a:ext cx="881380" cy="285115"/>
          </a:xfrm>
          <a:prstGeom prst="rect">
            <a:avLst/>
          </a:prstGeom>
          <a:noFill/>
          <a:ln w="28575">
            <a:solidFill>
              <a:srgbClr val="C51A24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55600" y="608330"/>
            <a:ext cx="8348980" cy="41560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>
                <a:sym typeface="+mn-ea"/>
              </a:rPr>
              <a:t>1.2 </a:t>
            </a:r>
            <a:r>
              <a:rPr lang="zh-CN" altLang="en-US">
                <a:sym typeface="+mn-ea"/>
              </a:rPr>
              <a:t>导入基础信息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院（系）</a:t>
            </a:r>
            <a:r>
              <a:rPr lang="en-US" altLang="zh-CN">
                <a:sym typeface="+mn-ea"/>
              </a:rPr>
              <a:t>/</a:t>
            </a:r>
            <a:r>
              <a:rPr lang="zh-CN" altLang="en-US">
                <a:sym typeface="+mn-ea"/>
              </a:rPr>
              <a:t>专业</a:t>
            </a:r>
            <a:r>
              <a:rPr lang="en-US" altLang="zh-CN">
                <a:sym typeface="+mn-ea"/>
              </a:rPr>
              <a:t>/</a:t>
            </a:r>
            <a:r>
              <a:rPr lang="zh-CN" altLang="en-US">
                <a:sym typeface="+mn-ea"/>
              </a:rPr>
              <a:t>班级</a:t>
            </a:r>
            <a:r>
              <a:rPr lang="en-US" altLang="zh-CN">
                <a:sym typeface="+mn-ea"/>
              </a:rPr>
              <a:t>/</a:t>
            </a:r>
            <a:r>
              <a:rPr lang="zh-CN" altLang="en-US">
                <a:sym typeface="+mn-ea"/>
              </a:rPr>
              <a:t>学生信息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学籍异动</a:t>
            </a:r>
            <a:endParaRPr lang="zh-CN" altLang="en-US"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55650" y="1430655"/>
            <a:ext cx="1789430" cy="275590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1.点击“基础信息”</a:t>
            </a:r>
            <a:endParaRPr lang="en-US" altLang="zh-CN" sz="1200" b="0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700020" y="969010"/>
            <a:ext cx="3796665" cy="275590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2.选择“院（系）</a:t>
            </a:r>
            <a:r>
              <a:rPr lang="en-US" altLang="zh-CN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/</a:t>
            </a:r>
            <a:r>
              <a:rPr lang="zh-CN" altLang="en-US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专业</a:t>
            </a:r>
            <a:r>
              <a:rPr lang="en-US" altLang="zh-CN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/</a:t>
            </a:r>
            <a:r>
              <a:rPr lang="zh-CN" altLang="en-US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班级</a:t>
            </a:r>
            <a:r>
              <a:rPr lang="en-US" altLang="zh-CN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/</a:t>
            </a:r>
            <a:r>
              <a:rPr lang="zh-CN" altLang="en-US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学生信息”</a:t>
            </a:r>
            <a:endParaRPr lang="en-US" altLang="zh-CN" sz="1200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985135" y="1989455"/>
            <a:ext cx="1134745" cy="275590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3</a:t>
            </a:r>
            <a:r>
              <a:rPr lang="zh-CN" altLang="en-US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.选择</a:t>
            </a:r>
            <a:r>
              <a:rPr lang="zh-CN" altLang="en-US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学生</a:t>
            </a:r>
            <a:endParaRPr lang="zh-CN" altLang="en-US" sz="1200" b="0" noProof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195830" y="1203960"/>
            <a:ext cx="962025" cy="226695"/>
          </a:xfrm>
          <a:prstGeom prst="rect">
            <a:avLst/>
          </a:prstGeom>
          <a:noFill/>
          <a:ln w="28575">
            <a:solidFill>
              <a:srgbClr val="C51A24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395605" y="1430655"/>
            <a:ext cx="354965" cy="318770"/>
          </a:xfrm>
          <a:prstGeom prst="rect">
            <a:avLst/>
          </a:prstGeom>
          <a:noFill/>
          <a:ln w="28575">
            <a:solidFill>
              <a:srgbClr val="C51A24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2627630" y="1989455"/>
            <a:ext cx="334645" cy="219710"/>
          </a:xfrm>
          <a:prstGeom prst="rect">
            <a:avLst/>
          </a:prstGeom>
          <a:noFill/>
          <a:ln w="28575">
            <a:solidFill>
              <a:srgbClr val="C51A24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7867015" y="3291840"/>
            <a:ext cx="171450" cy="219710"/>
          </a:xfrm>
          <a:prstGeom prst="rect">
            <a:avLst/>
          </a:prstGeom>
          <a:noFill/>
          <a:ln w="28575">
            <a:solidFill>
              <a:srgbClr val="C51A24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7092315" y="2068195"/>
            <a:ext cx="799465" cy="367665"/>
          </a:xfrm>
          <a:prstGeom prst="rect">
            <a:avLst/>
          </a:prstGeom>
          <a:noFill/>
          <a:ln w="28575">
            <a:solidFill>
              <a:srgbClr val="C51A24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971550" y="2296160"/>
            <a:ext cx="1057275" cy="219710"/>
          </a:xfrm>
          <a:prstGeom prst="rect">
            <a:avLst/>
          </a:prstGeom>
          <a:noFill/>
          <a:ln w="28575">
            <a:solidFill>
              <a:srgbClr val="C51A24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>
            <a:off x="829945" y="2571750"/>
            <a:ext cx="4084320" cy="275590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4</a:t>
            </a:r>
            <a:r>
              <a:rPr lang="zh-CN" altLang="en-US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.按学生姓名或学号搜索需要学籍异动的学生</a:t>
            </a:r>
            <a:endParaRPr lang="zh-CN" altLang="en-US" sz="1200" b="0" noProof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421505" y="2068195"/>
            <a:ext cx="2658110" cy="2696210"/>
          </a:xfrm>
          <a:prstGeom prst="rect">
            <a:avLst/>
          </a:prstGeom>
        </p:spPr>
      </p:pic>
      <p:sp>
        <p:nvSpPr>
          <p:cNvPr id="18" name="文本框 17"/>
          <p:cNvSpPr txBox="1"/>
          <p:nvPr>
            <p:custDataLst>
              <p:tags r:id="rId9"/>
            </p:custDataLst>
          </p:nvPr>
        </p:nvSpPr>
        <p:spPr>
          <a:xfrm>
            <a:off x="7740015" y="3511550"/>
            <a:ext cx="1134745" cy="275590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5</a:t>
            </a:r>
            <a:r>
              <a:rPr lang="zh-CN" altLang="en-US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.点开此处</a:t>
            </a:r>
            <a:endParaRPr lang="en-US" altLang="zh-CN" sz="1200" b="0" noProof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9" name="文本框 18"/>
          <p:cNvSpPr txBox="1"/>
          <p:nvPr>
            <p:custDataLst>
              <p:tags r:id="rId10"/>
            </p:custDataLst>
          </p:nvPr>
        </p:nvSpPr>
        <p:spPr>
          <a:xfrm>
            <a:off x="7079615" y="1707515"/>
            <a:ext cx="1778635" cy="275590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6</a:t>
            </a:r>
            <a:r>
              <a:rPr lang="zh-CN" altLang="en-US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.选择</a:t>
            </a:r>
            <a:r>
              <a:rPr lang="en-US" altLang="zh-CN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“</a:t>
            </a:r>
            <a:r>
              <a:rPr lang="zh-CN" altLang="en-US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学籍异动</a:t>
            </a:r>
            <a:r>
              <a:rPr lang="en-US" altLang="zh-CN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”</a:t>
            </a:r>
            <a:endParaRPr lang="en-US" altLang="zh-CN" sz="1200" b="0" noProof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11"/>
            </p:custDataLst>
          </p:nvPr>
        </p:nvSpPr>
        <p:spPr>
          <a:xfrm>
            <a:off x="4781550" y="3241040"/>
            <a:ext cx="1715770" cy="1534160"/>
          </a:xfrm>
          <a:prstGeom prst="rect">
            <a:avLst/>
          </a:prstGeom>
          <a:noFill/>
          <a:ln w="28575">
            <a:solidFill>
              <a:srgbClr val="C51A24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21" name="文本框 20"/>
          <p:cNvSpPr txBox="1"/>
          <p:nvPr>
            <p:custDataLst>
              <p:tags r:id="rId12"/>
            </p:custDataLst>
          </p:nvPr>
        </p:nvSpPr>
        <p:spPr>
          <a:xfrm>
            <a:off x="3563620" y="4820285"/>
            <a:ext cx="5850890" cy="275590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7</a:t>
            </a:r>
            <a:r>
              <a:rPr lang="zh-CN" altLang="en-US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.选择</a:t>
            </a:r>
            <a:r>
              <a:rPr lang="en-US" altLang="zh-CN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“</a:t>
            </a:r>
            <a:r>
              <a:rPr lang="zh-CN" altLang="en-US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异动原因</a:t>
            </a:r>
            <a:r>
              <a:rPr lang="en-US" altLang="zh-CN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”</a:t>
            </a:r>
            <a:r>
              <a:rPr lang="zh-CN" altLang="en-US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、</a:t>
            </a:r>
            <a:r>
              <a:rPr lang="en-US" altLang="zh-CN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“</a:t>
            </a:r>
            <a:r>
              <a:rPr lang="zh-CN" altLang="en-US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生效学期</a:t>
            </a:r>
            <a:r>
              <a:rPr lang="en-US" altLang="zh-CN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”</a:t>
            </a:r>
            <a:r>
              <a:rPr lang="zh-CN" altLang="en-US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（在哪个学期操作选择哪个学期即可）</a:t>
            </a:r>
            <a:endParaRPr lang="zh-CN" altLang="en-US" sz="1200" b="0" noProof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9080" y="555625"/>
            <a:ext cx="8616315" cy="429196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>
                <a:sym typeface="+mn-ea"/>
              </a:rPr>
              <a:t>1.3 </a:t>
            </a:r>
            <a:r>
              <a:rPr lang="zh-CN" altLang="en-US">
                <a:sym typeface="+mn-ea"/>
              </a:rPr>
              <a:t>导入基础信息</a:t>
            </a:r>
            <a:r>
              <a:rPr lang="en-US" altLang="zh-CN">
                <a:sym typeface="+mn-ea"/>
              </a:rPr>
              <a:t>-</a:t>
            </a:r>
            <a:r>
              <a:rPr lang="zh-CN" altLang="zh-CN">
                <a:sym typeface="+mn-ea"/>
              </a:rPr>
              <a:t>教师</a:t>
            </a:r>
            <a:r>
              <a:rPr lang="zh-CN" altLang="en-US">
                <a:sym typeface="+mn-ea"/>
              </a:rPr>
              <a:t>信息</a:t>
            </a:r>
            <a:endParaRPr lang="zh-CN" altLang="en-US"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55015" y="1348105"/>
            <a:ext cx="2185670" cy="275590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1.点击“基础信息”</a:t>
            </a:r>
            <a:endParaRPr lang="en-US" altLang="zh-CN" sz="1200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91865" y="897255"/>
            <a:ext cx="3291205" cy="275590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2.</a:t>
            </a:r>
            <a:r>
              <a:rPr lang="zh-CN" altLang="en-US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选择</a:t>
            </a:r>
            <a:r>
              <a:rPr lang="zh-CN" altLang="en-US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“</a:t>
            </a:r>
            <a:r>
              <a:rPr lang="zh-CN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教师</a:t>
            </a:r>
            <a:r>
              <a:rPr lang="zh-CN" altLang="en-US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设置”</a:t>
            </a:r>
            <a:endParaRPr lang="en-US" altLang="zh-CN" sz="1200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187575" y="1604010"/>
            <a:ext cx="2175510" cy="275590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3.</a:t>
            </a:r>
            <a:r>
              <a:rPr lang="zh-CN" altLang="en-US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新增或批量导入</a:t>
            </a:r>
            <a:endParaRPr lang="zh-CN" altLang="en-US" sz="1200" b="0" noProof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23215" y="1419860"/>
            <a:ext cx="431800" cy="353695"/>
          </a:xfrm>
          <a:prstGeom prst="rect">
            <a:avLst/>
          </a:prstGeom>
          <a:noFill/>
          <a:ln w="28575">
            <a:solidFill>
              <a:srgbClr val="C51A24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552190" y="1203960"/>
            <a:ext cx="868045" cy="234950"/>
          </a:xfrm>
          <a:prstGeom prst="rect">
            <a:avLst/>
          </a:prstGeom>
          <a:noFill/>
          <a:ln w="28575">
            <a:solidFill>
              <a:srgbClr val="C51A24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828040" y="1609090"/>
            <a:ext cx="1359535" cy="260985"/>
          </a:xfrm>
          <a:prstGeom prst="rect">
            <a:avLst/>
          </a:prstGeom>
          <a:noFill/>
          <a:ln w="28575">
            <a:solidFill>
              <a:srgbClr val="C51A24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23850" y="589280"/>
            <a:ext cx="8606155" cy="42678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>
                <a:sym typeface="+mn-ea"/>
              </a:rPr>
              <a:t>1.4 </a:t>
            </a:r>
            <a:r>
              <a:rPr lang="zh-CN" altLang="en-US">
                <a:sym typeface="+mn-ea"/>
              </a:rPr>
              <a:t>导入基础信息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实践类型</a:t>
            </a:r>
            <a:endParaRPr lang="zh-CN" altLang="en-US"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395605" y="1491615"/>
            <a:ext cx="340360" cy="353695"/>
          </a:xfrm>
          <a:prstGeom prst="rect">
            <a:avLst/>
          </a:prstGeom>
          <a:noFill/>
          <a:ln w="28575">
            <a:solidFill>
              <a:srgbClr val="C51A24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4499610" y="1193800"/>
            <a:ext cx="999490" cy="297815"/>
          </a:xfrm>
          <a:prstGeom prst="rect">
            <a:avLst/>
          </a:prstGeom>
          <a:noFill/>
          <a:ln w="28575">
            <a:solidFill>
              <a:srgbClr val="C51A24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2123440" y="1618615"/>
            <a:ext cx="496570" cy="322580"/>
          </a:xfrm>
          <a:prstGeom prst="rect">
            <a:avLst/>
          </a:prstGeom>
          <a:noFill/>
          <a:ln w="28575">
            <a:solidFill>
              <a:srgbClr val="C51A24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16" name="文本框 15"/>
          <p:cNvSpPr txBox="1"/>
          <p:nvPr>
            <p:custDataLst>
              <p:tags r:id="rId6"/>
            </p:custDataLst>
          </p:nvPr>
        </p:nvSpPr>
        <p:spPr>
          <a:xfrm>
            <a:off x="899160" y="1941195"/>
            <a:ext cx="847725" cy="353695"/>
          </a:xfrm>
          <a:prstGeom prst="rect">
            <a:avLst/>
          </a:prstGeom>
          <a:noFill/>
          <a:ln w="28575">
            <a:solidFill>
              <a:srgbClr val="C51A24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17" name="文本框 16"/>
          <p:cNvSpPr txBox="1"/>
          <p:nvPr>
            <p:custDataLst>
              <p:tags r:id="rId7"/>
            </p:custDataLst>
          </p:nvPr>
        </p:nvSpPr>
        <p:spPr>
          <a:xfrm>
            <a:off x="1406525" y="2354580"/>
            <a:ext cx="1004570" cy="245745"/>
          </a:xfrm>
          <a:prstGeom prst="rect">
            <a:avLst/>
          </a:prstGeom>
          <a:noFill/>
          <a:ln w="28575">
            <a:solidFill>
              <a:srgbClr val="C51A24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18" name="文本框 17"/>
          <p:cNvSpPr txBox="1"/>
          <p:nvPr>
            <p:custDataLst>
              <p:tags r:id="rId8"/>
            </p:custDataLst>
          </p:nvPr>
        </p:nvSpPr>
        <p:spPr>
          <a:xfrm>
            <a:off x="3585210" y="2068195"/>
            <a:ext cx="2135505" cy="1791970"/>
          </a:xfrm>
          <a:prstGeom prst="rect">
            <a:avLst/>
          </a:prstGeom>
          <a:noFill/>
          <a:ln w="28575">
            <a:solidFill>
              <a:srgbClr val="C51A24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19" name="文本框 18"/>
          <p:cNvSpPr txBox="1"/>
          <p:nvPr>
            <p:custDataLst>
              <p:tags r:id="rId9"/>
            </p:custDataLst>
          </p:nvPr>
        </p:nvSpPr>
        <p:spPr>
          <a:xfrm>
            <a:off x="755015" y="1491615"/>
            <a:ext cx="2185670" cy="275590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1.点击“基础信息”</a:t>
            </a:r>
            <a:endParaRPr lang="en-US" altLang="zh-CN" sz="1200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19"/>
          <p:cNvSpPr txBox="1"/>
          <p:nvPr>
            <p:custDataLst>
              <p:tags r:id="rId10"/>
            </p:custDataLst>
          </p:nvPr>
        </p:nvSpPr>
        <p:spPr>
          <a:xfrm>
            <a:off x="4428490" y="918210"/>
            <a:ext cx="3291205" cy="275590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2.</a:t>
            </a:r>
            <a:r>
              <a:rPr lang="zh-CN" altLang="en-US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选择“</a:t>
            </a:r>
            <a:r>
              <a:rPr lang="zh-CN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实践课程</a:t>
            </a:r>
            <a:r>
              <a:rPr lang="en-US" altLang="zh-CN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/</a:t>
            </a:r>
            <a:r>
              <a:rPr lang="zh-CN" altLang="en-US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实践类型”</a:t>
            </a:r>
            <a:endParaRPr lang="en-US" altLang="zh-CN" sz="1200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文本框 20"/>
          <p:cNvSpPr txBox="1"/>
          <p:nvPr>
            <p:custDataLst>
              <p:tags r:id="rId11"/>
            </p:custDataLst>
          </p:nvPr>
        </p:nvSpPr>
        <p:spPr>
          <a:xfrm>
            <a:off x="2620010" y="1569720"/>
            <a:ext cx="1512570" cy="275590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3</a:t>
            </a:r>
            <a:r>
              <a:rPr lang="zh-CN" altLang="en-US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.选择</a:t>
            </a:r>
            <a:r>
              <a:rPr lang="en-US" altLang="zh-CN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“</a:t>
            </a:r>
            <a:r>
              <a:rPr lang="zh-CN" altLang="en-US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实践类型</a:t>
            </a:r>
            <a:r>
              <a:rPr lang="en-US" altLang="zh-CN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”</a:t>
            </a:r>
            <a:endParaRPr lang="en-US" altLang="zh-CN" sz="1200" b="0" noProof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12"/>
            </p:custDataLst>
          </p:nvPr>
        </p:nvSpPr>
        <p:spPr>
          <a:xfrm>
            <a:off x="1835785" y="1995805"/>
            <a:ext cx="1512570" cy="275590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4.</a:t>
            </a:r>
            <a:r>
              <a:rPr lang="zh-CN" altLang="en-US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新增类型</a:t>
            </a:r>
            <a:endParaRPr lang="zh-CN" altLang="en-US" sz="1200" b="0" noProof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+mn-ea"/>
            </a:endParaRPr>
          </a:p>
        </p:txBody>
      </p:sp>
      <p:sp>
        <p:nvSpPr>
          <p:cNvPr id="23" name="文本框 22"/>
          <p:cNvSpPr txBox="1"/>
          <p:nvPr>
            <p:custDataLst>
              <p:tags r:id="rId13"/>
            </p:custDataLst>
          </p:nvPr>
        </p:nvSpPr>
        <p:spPr>
          <a:xfrm>
            <a:off x="2484120" y="2346960"/>
            <a:ext cx="1143635" cy="645160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5.</a:t>
            </a:r>
            <a:r>
              <a:rPr lang="zh-CN" altLang="en-US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也可按高教司数据上报类型进行归类</a:t>
            </a:r>
            <a:endParaRPr lang="zh-CN" altLang="en-US" sz="1200" b="0" noProof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23215" y="628015"/>
            <a:ext cx="8445500" cy="419036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>
                <a:sym typeface="+mn-ea"/>
              </a:rPr>
              <a:t>1.4 </a:t>
            </a:r>
            <a:r>
              <a:rPr lang="zh-CN" altLang="en-US">
                <a:sym typeface="+mn-ea"/>
              </a:rPr>
              <a:t>导入基础信息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实践课程</a:t>
            </a:r>
            <a:endParaRPr lang="zh-CN" altLang="en-US"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395605" y="1491615"/>
            <a:ext cx="340360" cy="353695"/>
          </a:xfrm>
          <a:prstGeom prst="rect">
            <a:avLst/>
          </a:prstGeom>
          <a:noFill/>
          <a:ln w="28575">
            <a:solidFill>
              <a:srgbClr val="C51A24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4499610" y="1193800"/>
            <a:ext cx="999490" cy="297815"/>
          </a:xfrm>
          <a:prstGeom prst="rect">
            <a:avLst/>
          </a:prstGeom>
          <a:noFill/>
          <a:ln w="28575">
            <a:solidFill>
              <a:srgbClr val="C51A24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899160" y="1670050"/>
            <a:ext cx="496570" cy="175895"/>
          </a:xfrm>
          <a:prstGeom prst="rect">
            <a:avLst/>
          </a:prstGeom>
          <a:noFill/>
          <a:ln w="28575">
            <a:solidFill>
              <a:srgbClr val="C51A24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16" name="文本框 15"/>
          <p:cNvSpPr txBox="1"/>
          <p:nvPr>
            <p:custDataLst>
              <p:tags r:id="rId6"/>
            </p:custDataLst>
          </p:nvPr>
        </p:nvSpPr>
        <p:spPr>
          <a:xfrm>
            <a:off x="899160" y="1941195"/>
            <a:ext cx="1270635" cy="259715"/>
          </a:xfrm>
          <a:prstGeom prst="rect">
            <a:avLst/>
          </a:prstGeom>
          <a:noFill/>
          <a:ln w="28575">
            <a:solidFill>
              <a:srgbClr val="C51A24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19" name="文本框 18"/>
          <p:cNvSpPr txBox="1"/>
          <p:nvPr>
            <p:custDataLst>
              <p:tags r:id="rId7"/>
            </p:custDataLst>
          </p:nvPr>
        </p:nvSpPr>
        <p:spPr>
          <a:xfrm>
            <a:off x="735965" y="1419860"/>
            <a:ext cx="2185670" cy="275590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1.点击“基础信息”</a:t>
            </a:r>
            <a:endParaRPr lang="en-US" altLang="zh-CN" sz="1200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19"/>
          <p:cNvSpPr txBox="1"/>
          <p:nvPr>
            <p:custDataLst>
              <p:tags r:id="rId8"/>
            </p:custDataLst>
          </p:nvPr>
        </p:nvSpPr>
        <p:spPr>
          <a:xfrm>
            <a:off x="4428490" y="918210"/>
            <a:ext cx="3291205" cy="275590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2.</a:t>
            </a:r>
            <a:r>
              <a:rPr lang="zh-CN" altLang="en-US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选择“</a:t>
            </a:r>
            <a:r>
              <a:rPr lang="zh-CN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实践课程</a:t>
            </a:r>
            <a:r>
              <a:rPr lang="en-US" altLang="zh-CN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/</a:t>
            </a:r>
            <a:r>
              <a:rPr lang="zh-CN" altLang="en-US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实践类型”</a:t>
            </a:r>
            <a:endParaRPr lang="en-US" altLang="zh-CN" sz="1200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文本框 20"/>
          <p:cNvSpPr txBox="1"/>
          <p:nvPr>
            <p:custDataLst>
              <p:tags r:id="rId9"/>
            </p:custDataLst>
          </p:nvPr>
        </p:nvSpPr>
        <p:spPr>
          <a:xfrm>
            <a:off x="1395730" y="1635760"/>
            <a:ext cx="1512570" cy="275590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3</a:t>
            </a:r>
            <a:r>
              <a:rPr lang="zh-CN" altLang="en-US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.选择</a:t>
            </a:r>
            <a:r>
              <a:rPr lang="en-US" altLang="zh-CN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“</a:t>
            </a:r>
            <a:r>
              <a:rPr lang="zh-CN" altLang="en-US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实践课程</a:t>
            </a:r>
            <a:r>
              <a:rPr lang="en-US" altLang="zh-CN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”</a:t>
            </a:r>
            <a:endParaRPr lang="en-US" altLang="zh-CN" sz="1200" b="0" noProof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10"/>
            </p:custDataLst>
          </p:nvPr>
        </p:nvSpPr>
        <p:spPr>
          <a:xfrm>
            <a:off x="2233295" y="1941195"/>
            <a:ext cx="2302510" cy="275590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5.</a:t>
            </a:r>
            <a:r>
              <a:rPr lang="zh-CN" altLang="en-US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单个新增或批量导入课程</a:t>
            </a:r>
            <a:endParaRPr lang="zh-CN" altLang="en-US" sz="1200" b="0" noProof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hape 22"/>
          <p:cNvSpPr>
            <a:spLocks noChangeArrowheads="1"/>
          </p:cNvSpPr>
          <p:nvPr/>
        </p:nvSpPr>
        <p:spPr bwMode="auto">
          <a:xfrm>
            <a:off x="1363980" y="1133475"/>
            <a:ext cx="7399973" cy="3068003"/>
          </a:xfrm>
          <a:prstGeom prst="rect">
            <a:avLst/>
          </a:prstGeom>
          <a:solidFill>
            <a:srgbClr val="EFEFEF"/>
          </a:solidFill>
          <a:ln w="12700">
            <a:noFill/>
            <a:miter lim="400000"/>
          </a:ln>
          <a:effectLst>
            <a:outerShdw dir="13500000" sy="23000" kx="1200000" algn="br" rotWithShape="0">
              <a:prstClr val="black">
                <a:alpha val="9000"/>
              </a:prstClr>
            </a:outerShdw>
            <a:reflection stA="45000" endPos="0" dist="50800" dir="5400000" sy="-100000" algn="bl" rotWithShape="0"/>
          </a:effectLst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Shape 22"/>
          <p:cNvSpPr>
            <a:spLocks noChangeArrowheads="1"/>
          </p:cNvSpPr>
          <p:nvPr/>
        </p:nvSpPr>
        <p:spPr bwMode="auto">
          <a:xfrm>
            <a:off x="-476" y="923925"/>
            <a:ext cx="1772603" cy="939165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2" name="矩形 121"/>
          <p:cNvSpPr/>
          <p:nvPr/>
        </p:nvSpPr>
        <p:spPr>
          <a:xfrm>
            <a:off x="-1745153" y="-922362"/>
            <a:ext cx="1279706" cy="504321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ea typeface="字魂105号-简雅黑" panose="00000500000000000000" pitchFamily="2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396240" y="1001078"/>
            <a:ext cx="967740" cy="50673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lstStyle/>
          <a:p>
            <a:pPr lvl="0" algn="dist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2700" kern="0" dirty="0">
                <a:sym typeface="+mn-ea"/>
              </a:rPr>
              <a:t>目录</a:t>
            </a:r>
            <a:endParaRPr lang="zh-CN" sz="2700" kern="0" dirty="0">
              <a:sym typeface="+mn-ea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248603" y="1484948"/>
            <a:ext cx="1286351" cy="299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350" kern="0" dirty="0">
                <a:sym typeface="+mn-ea"/>
              </a:rPr>
              <a:t>CONTENTS</a:t>
            </a:r>
            <a:endParaRPr lang="zh-CN" sz="1350" kern="0" dirty="0"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24810" y="2228850"/>
            <a:ext cx="2439035" cy="22987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olidFill>
                  <a:schemeClr val="bg1">
                    <a:lumMod val="50000"/>
                  </a:schemeClr>
                </a:solidFill>
                <a:sym typeface="+mn-ea"/>
              </a:rPr>
              <a:t>校友邦平台角色介绍和整体流程概述</a:t>
            </a:r>
            <a:endParaRPr lang="zh-CN" sz="1050" kern="0" dirty="0">
              <a:solidFill>
                <a:schemeClr val="bg1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890520" y="1929765"/>
            <a:ext cx="2065020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平台角色和流程概述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24723" y="1863090"/>
            <a:ext cx="69024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altLang="zh-CN" sz="3600" dirty="0" smtClean="0">
                <a:solidFill>
                  <a:srgbClr val="C00000"/>
                </a:solidFill>
                <a:latin typeface="DIN Alternate" panose="020B0500000000000000" charset="0"/>
                <a:ea typeface="Microsoft YaHei Regular" panose="020B0502040204020203" charset="-122"/>
                <a:cs typeface="DIN Alternate" panose="020B0500000000000000" charset="0"/>
              </a:rPr>
              <a:t>01</a:t>
            </a:r>
            <a:endParaRPr lang="en-US" altLang="zh-CN" sz="3600" dirty="0" smtClean="0">
              <a:solidFill>
                <a:srgbClr val="C00000"/>
              </a:solidFill>
              <a:latin typeface="DIN Alternate" panose="020B0500000000000000" charset="0"/>
              <a:ea typeface="Microsoft YaHei Regular" panose="020B0502040204020203" charset="-122"/>
              <a:cs typeface="DIN Alternate" panose="020B0500000000000000" charset="0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2924651" y="3181826"/>
            <a:ext cx="2198370" cy="22987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olidFill>
                  <a:schemeClr val="bg1">
                    <a:lumMod val="50000"/>
                  </a:schemeClr>
                </a:solidFill>
                <a:sym typeface="+mn-ea"/>
              </a:rPr>
              <a:t>教务管理电脑网页端的操作说明</a:t>
            </a:r>
            <a:endParaRPr lang="zh-CN" sz="1050" kern="0" dirty="0">
              <a:solidFill>
                <a:schemeClr val="bg1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2890520" y="2900045"/>
            <a:ext cx="2131060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教务管理电脑网页操作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2204244" y="2832735"/>
            <a:ext cx="74358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altLang="zh-CN" sz="3600" dirty="0" smtClean="0">
                <a:solidFill>
                  <a:srgbClr val="C00000"/>
                </a:solidFill>
                <a:latin typeface="DIN Alternate" panose="020B0500000000000000" charset="0"/>
                <a:ea typeface="Microsoft YaHei Regular" panose="020B0502040204020203" charset="-122"/>
                <a:cs typeface="DIN Alternate" panose="020B0500000000000000" charset="0"/>
              </a:rPr>
              <a:t>03</a:t>
            </a:r>
            <a:endParaRPr lang="en-US" altLang="zh-CN" sz="3600" dirty="0" smtClean="0">
              <a:solidFill>
                <a:srgbClr val="C00000"/>
              </a:solidFill>
              <a:latin typeface="DIN Alternate" panose="020B0500000000000000" charset="0"/>
              <a:ea typeface="Microsoft YaHei Regular" panose="020B0502040204020203" charset="-122"/>
              <a:cs typeface="DIN Alternate" panose="020B0500000000000000" charset="0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6043136" y="2228374"/>
            <a:ext cx="1971199" cy="22987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olidFill>
                  <a:schemeClr val="bg1">
                    <a:lumMod val="50000"/>
                  </a:schemeClr>
                </a:solidFill>
                <a:sym typeface="+mn-ea"/>
              </a:rPr>
              <a:t>教师账号如何登录</a:t>
            </a:r>
            <a:endParaRPr lang="zh-CN" sz="1050" kern="0" dirty="0">
              <a:solidFill>
                <a:schemeClr val="bg1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6008846" y="1929765"/>
            <a:ext cx="1627823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登录指南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5268754" y="1863090"/>
            <a:ext cx="74676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altLang="zh-CN" sz="3600" dirty="0" smtClean="0">
                <a:solidFill>
                  <a:srgbClr val="C00000"/>
                </a:solidFill>
                <a:latin typeface="DIN Alternate" panose="020B0500000000000000" charset="0"/>
                <a:ea typeface="Microsoft YaHei Regular" panose="020B0502040204020203" charset="-122"/>
                <a:cs typeface="DIN Alternate" panose="020B0500000000000000" charset="0"/>
              </a:rPr>
              <a:t>02</a:t>
            </a:r>
            <a:endParaRPr lang="en-US" altLang="zh-CN" sz="3600" dirty="0" smtClean="0">
              <a:solidFill>
                <a:srgbClr val="C00000"/>
              </a:solidFill>
              <a:latin typeface="DIN Alternate" panose="020B0500000000000000" charset="0"/>
              <a:ea typeface="Microsoft YaHei Regular" panose="020B0502040204020203" charset="-122"/>
              <a:cs typeface="DIN Alternate" panose="020B0500000000000000" charset="0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6043295" y="3182620"/>
            <a:ext cx="2258695" cy="22987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olidFill>
                  <a:schemeClr val="bg1">
                    <a:lumMod val="50000"/>
                  </a:schemeClr>
                </a:solidFill>
                <a:sym typeface="+mn-ea"/>
              </a:rPr>
              <a:t>教务管理微信小程序端的操作说明</a:t>
            </a:r>
            <a:endParaRPr lang="zh-CN" sz="1050" kern="0" dirty="0">
              <a:solidFill>
                <a:schemeClr val="bg1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6009005" y="2900045"/>
            <a:ext cx="2004695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教务管理移动端操作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5273834" y="2832735"/>
            <a:ext cx="75946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altLang="zh-CN" sz="3600" dirty="0" smtClean="0">
                <a:solidFill>
                  <a:srgbClr val="C00000"/>
                </a:solidFill>
                <a:latin typeface="DIN Alternate" panose="020B0500000000000000" charset="0"/>
                <a:ea typeface="Microsoft YaHei Regular" panose="020B0502040204020203" charset="-122"/>
                <a:cs typeface="DIN Alternate" panose="020B0500000000000000" charset="0"/>
              </a:rPr>
              <a:t>04</a:t>
            </a:r>
            <a:endParaRPr lang="en-US" altLang="zh-CN" sz="3600" dirty="0" smtClean="0">
              <a:solidFill>
                <a:srgbClr val="C00000"/>
              </a:solidFill>
              <a:latin typeface="DIN Alternate" panose="020B0500000000000000" charset="0"/>
              <a:ea typeface="Microsoft YaHei Regular" panose="020B0502040204020203" charset="-122"/>
              <a:cs typeface="DIN Alternate" panose="020B0500000000000000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0" name="组合 9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4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6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  <a:endParaRPr lang="en-US" altLang="zh-CN" sz="450" kern="0" baseline="0" dirty="0">
                  <a:solidFill>
                    <a:srgbClr val="D62F2F"/>
                  </a:solidFill>
                  <a:effectLst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2" name="图片 1" descr="红色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en-US" altLang="zh-CN">
                <a:sym typeface="+mn-ea"/>
              </a:rPr>
              <a:t>2.</a:t>
            </a:r>
            <a:r>
              <a:rPr lang="zh-CN" altLang="en-US">
                <a:sym typeface="+mn-ea"/>
              </a:rPr>
              <a:t>导入基地</a:t>
            </a:r>
            <a:r>
              <a:rPr lang="en-US" altLang="zh-CN">
                <a:sym typeface="+mn-ea"/>
              </a:rPr>
              <a:t>/</a:t>
            </a:r>
            <a:r>
              <a:rPr lang="zh-CN" altLang="en-US">
                <a:sym typeface="+mn-ea"/>
              </a:rPr>
              <a:t>实习点</a:t>
            </a:r>
            <a:endParaRPr lang="zh-CN" altLang="en-US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87675" y="1348105"/>
            <a:ext cx="3678555" cy="18249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marR="0" algn="l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kern="1200" cap="none" spc="0" normalizeH="0" baseline="0" noProof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             </a:t>
            </a:r>
            <a:r>
              <a:rPr kumimoji="0" lang="zh-CN" altLang="en-US" kern="1200" cap="none" spc="0" normalizeH="0" baseline="0" noProof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导入基地</a:t>
            </a:r>
            <a:r>
              <a:rPr kumimoji="0" lang="en-US" altLang="zh-CN" kern="1200" cap="none" spc="0" normalizeH="0" baseline="0" noProof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kumimoji="0" lang="zh-CN" altLang="en-US" kern="1200" cap="none" spc="0" normalizeH="0" baseline="0" noProof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实习点</a:t>
            </a:r>
            <a:endParaRPr kumimoji="0" lang="zh-CN" altLang="en-US" sz="2400" kern="1200" cap="none" spc="0" normalizeH="0" baseline="0" noProof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kern="1200" cap="none" spc="0" normalizeH="0" baseline="0" noProof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基地：已与学校签订基地合作协议</a:t>
            </a:r>
            <a:endParaRPr kumimoji="0" lang="zh-CN" sz="14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实习点：未签订</a:t>
            </a:r>
            <a:r>
              <a:rPr lang="zh-CN" sz="1400" b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基地合作协议</a:t>
            </a:r>
            <a:endParaRPr kumimoji="0" lang="zh-CN" sz="14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点击相应功能菜单按钮</a:t>
            </a:r>
            <a:endParaRPr kumimoji="0" lang="zh-CN" altLang="en-US" sz="14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新增或批量导入</a:t>
            </a:r>
            <a:endParaRPr kumimoji="0" lang="zh-CN" altLang="en-US" sz="14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1460" y="628015"/>
            <a:ext cx="8580120" cy="42525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>
                <a:sym typeface="+mn-ea"/>
              </a:rPr>
              <a:t>2.1 </a:t>
            </a:r>
            <a:r>
              <a:rPr lang="zh-CN" altLang="en-US">
                <a:sym typeface="+mn-ea"/>
              </a:rPr>
              <a:t>导入基</a:t>
            </a:r>
            <a:r>
              <a:rPr lang="zh-CN">
                <a:sym typeface="+mn-ea"/>
              </a:rPr>
              <a:t>地</a:t>
            </a:r>
            <a:r>
              <a:rPr lang="en-US" altLang="zh-CN">
                <a:sym typeface="+mn-ea"/>
              </a:rPr>
              <a:t>/</a:t>
            </a:r>
            <a:r>
              <a:rPr lang="zh-CN" altLang="en-US">
                <a:sym typeface="+mn-ea"/>
              </a:rPr>
              <a:t>实习点</a:t>
            </a:r>
            <a:endParaRPr lang="zh-CN" altLang="en-US"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259080" y="1851660"/>
            <a:ext cx="404495" cy="353695"/>
          </a:xfrm>
          <a:prstGeom prst="rect">
            <a:avLst/>
          </a:prstGeom>
          <a:noFill/>
          <a:ln w="28575">
            <a:solidFill>
              <a:srgbClr val="C51A24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19" name="文本框 18"/>
          <p:cNvSpPr txBox="1"/>
          <p:nvPr>
            <p:custDataLst>
              <p:tags r:id="rId4"/>
            </p:custDataLst>
          </p:nvPr>
        </p:nvSpPr>
        <p:spPr>
          <a:xfrm>
            <a:off x="663575" y="1924050"/>
            <a:ext cx="2185670" cy="275590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1.点击“基地</a:t>
            </a:r>
            <a:r>
              <a:rPr lang="en-US" altLang="zh-CN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/</a:t>
            </a:r>
            <a:r>
              <a:rPr lang="zh-CN" altLang="en-US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实习点”</a:t>
            </a:r>
            <a:endParaRPr lang="en-US" altLang="zh-CN" sz="1200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1547495" y="1570355"/>
            <a:ext cx="1499870" cy="353695"/>
          </a:xfrm>
          <a:prstGeom prst="rect">
            <a:avLst/>
          </a:prstGeom>
          <a:noFill/>
          <a:ln w="28575">
            <a:solidFill>
              <a:srgbClr val="C51A24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3060065" y="1576070"/>
            <a:ext cx="4608195" cy="275590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2.</a:t>
            </a:r>
            <a:r>
              <a:rPr lang="zh-CN" altLang="en-US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单个新增或批量导入（注：单位名称需与营业执照保持一致）</a:t>
            </a:r>
            <a:endParaRPr lang="zh-CN" altLang="en-US" sz="1200" b="0" noProof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7668260" y="3004185"/>
            <a:ext cx="511175" cy="353695"/>
          </a:xfrm>
          <a:prstGeom prst="rect">
            <a:avLst/>
          </a:prstGeom>
          <a:noFill/>
          <a:ln w="28575">
            <a:solidFill>
              <a:srgbClr val="C51A24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8" name="文本框 7"/>
          <p:cNvSpPr txBox="1"/>
          <p:nvPr>
            <p:custDataLst>
              <p:tags r:id="rId8"/>
            </p:custDataLst>
          </p:nvPr>
        </p:nvSpPr>
        <p:spPr>
          <a:xfrm>
            <a:off x="7524115" y="2715895"/>
            <a:ext cx="2185670" cy="275590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3</a:t>
            </a:r>
            <a:r>
              <a:rPr lang="zh-CN" altLang="en-US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.添加岗位（可不添加）</a:t>
            </a:r>
            <a:endParaRPr lang="en-US" altLang="zh-CN" sz="1200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en-US" altLang="zh-CN">
                <a:sym typeface="+mn-ea"/>
              </a:rPr>
              <a:t>3.</a:t>
            </a:r>
            <a:r>
              <a:rPr lang="zh-CN">
                <a:sym typeface="+mn-ea"/>
              </a:rPr>
              <a:t>规则设置</a:t>
            </a:r>
            <a:endParaRPr lang="zh-CN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55650" y="662305"/>
            <a:ext cx="7534910" cy="418147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755650" y="4653915"/>
            <a:ext cx="495300" cy="212725"/>
          </a:xfrm>
          <a:prstGeom prst="rect">
            <a:avLst/>
          </a:prstGeom>
          <a:noFill/>
          <a:ln w="28575">
            <a:solidFill>
              <a:srgbClr val="C51A24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19" name="文本框 18"/>
          <p:cNvSpPr txBox="1"/>
          <p:nvPr>
            <p:custDataLst>
              <p:tags r:id="rId4"/>
            </p:custDataLst>
          </p:nvPr>
        </p:nvSpPr>
        <p:spPr>
          <a:xfrm>
            <a:off x="1187450" y="4568190"/>
            <a:ext cx="2185670" cy="275590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1.点击“规则设置”</a:t>
            </a:r>
            <a:endParaRPr lang="en-US" altLang="zh-CN" sz="1200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2915920" y="2211705"/>
            <a:ext cx="2810510" cy="82994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2</a:t>
            </a:r>
            <a:r>
              <a:rPr lang="zh-CN" altLang="en-US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.</a:t>
            </a:r>
            <a:r>
              <a:rPr lang="zh-CN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选择需要设置必填项的模块，进行</a:t>
            </a:r>
            <a:r>
              <a:rPr lang="en-US" altLang="zh-CN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“</a:t>
            </a:r>
            <a:r>
              <a:rPr lang="zh-CN" altLang="en-US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必填</a:t>
            </a:r>
            <a:r>
              <a:rPr lang="en-US" altLang="zh-CN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”</a:t>
            </a:r>
            <a:r>
              <a:rPr lang="zh-CN" altLang="en-US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、</a:t>
            </a:r>
            <a:r>
              <a:rPr lang="en-US" altLang="zh-CN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“</a:t>
            </a:r>
            <a:r>
              <a:rPr lang="zh-CN" altLang="en-US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选填</a:t>
            </a:r>
            <a:r>
              <a:rPr lang="en-US" altLang="zh-CN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”</a:t>
            </a:r>
            <a:r>
              <a:rPr lang="zh-CN" altLang="en-US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设置（注：如部分字段设置了</a:t>
            </a:r>
            <a:r>
              <a:rPr lang="en-US" altLang="zh-CN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“</a:t>
            </a:r>
            <a:r>
              <a:rPr lang="zh-CN" altLang="en-US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必填</a:t>
            </a:r>
            <a:r>
              <a:rPr lang="en-US" altLang="zh-CN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”</a:t>
            </a:r>
            <a:r>
              <a:rPr lang="zh-CN" altLang="en-US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，那么老师或学生在操作的时候填写完整才能提交成功）</a:t>
            </a:r>
            <a:endParaRPr lang="zh-CN" altLang="en-US" sz="1200" b="0" noProof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en-US" altLang="zh-CN">
                <a:sym typeface="+mn-ea"/>
              </a:rPr>
              <a:t>4.查看统计报表</a:t>
            </a:r>
            <a:endParaRPr lang="en-US" altLang="zh-CN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99528" y="731838"/>
            <a:ext cx="6543675" cy="282384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kern="1200" cap="none" spc="0" normalizeH="0" baseline="0" noProof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查看统计报表</a:t>
            </a:r>
            <a:endParaRPr kumimoji="0" lang="zh-CN" altLang="en-US" kern="1200" cap="none" spc="0" normalizeH="0" baseline="0" noProof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kern="1200" cap="none" spc="0" normalizeH="0" baseline="0" noProof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点击左侧导航栏</a:t>
            </a:r>
            <a:r>
              <a:rPr kumimoji="0" lang="en-US" altLang="zh-CN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“</a:t>
            </a:r>
            <a:r>
              <a:rPr kumimoji="0" lang="zh-CN" altLang="en-US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统计报表</a:t>
            </a:r>
            <a:r>
              <a:rPr kumimoji="0" lang="en-US" altLang="zh-CN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”</a:t>
            </a:r>
            <a:r>
              <a:rPr kumimoji="0" lang="zh-CN" altLang="en-US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按钮</a:t>
            </a:r>
            <a:endParaRPr kumimoji="0" lang="zh-CN" altLang="en-US" sz="14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点击功能菜单中对应的报表</a:t>
            </a:r>
            <a:endParaRPr kumimoji="0" lang="zh-CN" altLang="en-US" sz="14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通过</a:t>
            </a:r>
            <a:r>
              <a:rPr kumimoji="0" lang="en-US" altLang="zh-CN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“</a:t>
            </a:r>
            <a:r>
              <a:rPr kumimoji="0" lang="zh-CN" altLang="en-US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院系</a:t>
            </a:r>
            <a:r>
              <a:rPr kumimoji="0" lang="en-US" altLang="zh-CN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kumimoji="0" lang="zh-CN" altLang="en-US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专业</a:t>
            </a:r>
            <a:r>
              <a:rPr kumimoji="0" lang="en-US" altLang="zh-CN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kumimoji="0" lang="zh-CN" altLang="en-US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班级</a:t>
            </a:r>
            <a:r>
              <a:rPr kumimoji="0" lang="en-US" altLang="zh-CN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”</a:t>
            </a:r>
            <a:r>
              <a:rPr kumimoji="0" lang="zh-CN" altLang="en-US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、</a:t>
            </a:r>
            <a:r>
              <a:rPr kumimoji="0" lang="en-US" altLang="zh-CN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“</a:t>
            </a:r>
            <a:r>
              <a:rPr kumimoji="0" lang="zh-CN" altLang="en-US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学年</a:t>
            </a:r>
            <a:r>
              <a:rPr kumimoji="0" lang="en-US" altLang="zh-CN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kumimoji="0" lang="zh-CN" altLang="en-US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学期</a:t>
            </a:r>
            <a:r>
              <a:rPr kumimoji="0" lang="en-US" altLang="zh-CN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”</a:t>
            </a:r>
            <a:r>
              <a:rPr kumimoji="0" lang="zh-CN" altLang="en-US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等筛选需要的数据</a:t>
            </a:r>
            <a:endParaRPr kumimoji="0" lang="zh-CN" altLang="en-US" sz="14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</a:t>
            </a:r>
            <a:r>
              <a:rPr kumimoji="0" lang="en-US" altLang="zh-CN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“</a:t>
            </a:r>
            <a:r>
              <a:rPr kumimoji="0" lang="zh-CN" altLang="en-US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自定义表格</a:t>
            </a:r>
            <a:r>
              <a:rPr kumimoji="0" lang="en-US" altLang="zh-CN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”</a:t>
            </a:r>
            <a:r>
              <a:rPr kumimoji="0" lang="zh-CN" altLang="en-US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按钮，可以选择表格显示的维度</a:t>
            </a:r>
            <a:endParaRPr kumimoji="0" lang="zh-CN" altLang="en-US" sz="14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buFont typeface="+mj-lt"/>
              <a:defRPr/>
            </a:pPr>
            <a:r>
              <a:rPr kumimoji="0" lang="en-US" altLang="zh-CN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5.  </a:t>
            </a:r>
            <a:r>
              <a:rPr kumimoji="0" lang="zh-CN" altLang="en-US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</a:t>
            </a:r>
            <a:r>
              <a:rPr kumimoji="0" lang="en-US" altLang="zh-CN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“</a:t>
            </a:r>
            <a:r>
              <a:rPr kumimoji="0" lang="zh-CN" altLang="en-US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批量导出</a:t>
            </a:r>
            <a:r>
              <a:rPr kumimoji="0" lang="en-US" altLang="zh-CN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”</a:t>
            </a:r>
            <a:r>
              <a:rPr kumimoji="0" lang="zh-CN" altLang="en-US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按钮，导出筛选的数据，跳转到下载中心进行下载</a:t>
            </a:r>
            <a:endParaRPr kumimoji="0" lang="zh-CN" altLang="en-US" sz="14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buFont typeface="+mj-lt"/>
              <a:defRPr/>
            </a:pPr>
            <a:endParaRPr kumimoji="0" lang="zh-CN" altLang="en-US" sz="12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buFont typeface="+mj-lt"/>
              <a:defRPr/>
            </a:pPr>
            <a:r>
              <a:rPr kumimoji="0" lang="zh-CN" altLang="en-US" sz="12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温馨提示：到下载中心下载时，如果表格较大，报表下载状态会显示</a:t>
            </a:r>
            <a:r>
              <a:rPr kumimoji="0" lang="en-US" altLang="zh-CN" sz="12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“</a:t>
            </a:r>
            <a:r>
              <a:rPr kumimoji="0" lang="zh-CN" altLang="en-US" sz="12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报表生成中</a:t>
            </a:r>
            <a:r>
              <a:rPr kumimoji="0" lang="en-US" altLang="zh-CN" sz="12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”</a:t>
            </a:r>
            <a:r>
              <a:rPr kumimoji="0" lang="zh-CN" altLang="en-US" sz="12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，请等待片刻即可。如长时间还是显示</a:t>
            </a:r>
            <a:r>
              <a:rPr kumimoji="0" lang="en-US" altLang="zh-CN" sz="12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“</a:t>
            </a:r>
            <a:r>
              <a:rPr kumimoji="0" lang="zh-CN" altLang="en-US" sz="12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报表生成中</a:t>
            </a:r>
            <a:r>
              <a:rPr kumimoji="0" lang="en-US" altLang="zh-CN" sz="12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”</a:t>
            </a:r>
            <a:r>
              <a:rPr kumimoji="0" lang="zh-CN" altLang="en-US" sz="12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，可按键盘</a:t>
            </a:r>
            <a:r>
              <a:rPr kumimoji="0" lang="en-US" altLang="zh-CN" sz="12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“F5”</a:t>
            </a:r>
            <a:r>
              <a:rPr kumimoji="0" lang="zh-CN" altLang="en-US" sz="12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键，刷新网页。</a:t>
            </a:r>
            <a:endParaRPr kumimoji="0" lang="zh-CN" altLang="en-US" sz="12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9230" y="643255"/>
            <a:ext cx="8841105" cy="41408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>
                <a:sym typeface="+mn-ea"/>
              </a:rPr>
              <a:t>4.1</a:t>
            </a:r>
            <a:r>
              <a:rPr lang="zh-CN" altLang="en-US">
                <a:sym typeface="+mn-ea"/>
              </a:rPr>
              <a:t>查看统计报表</a:t>
            </a:r>
            <a:endParaRPr lang="zh-CN" altLang="en-US"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0825" y="2682240"/>
            <a:ext cx="1020445" cy="46037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defRPr/>
            </a:pPr>
            <a:r>
              <a:rPr kumimoji="0" lang="zh-CN" altLang="en-US" sz="1200" b="0" kern="1200" cap="none" spc="0" normalizeH="0" baseline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1.点击“统计报表”</a:t>
            </a:r>
            <a:endParaRPr kumimoji="0" lang="en-US" altLang="zh-CN" kern="1200" cap="none" spc="0" normalizeH="0" baseline="0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51585" y="1563370"/>
            <a:ext cx="1332865" cy="46037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defRPr/>
            </a:pPr>
            <a:r>
              <a:rPr kumimoji="0" lang="zh-CN" altLang="en-US" sz="1200" b="0" kern="1200" cap="none" spc="0" normalizeH="0" baseline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2.</a:t>
            </a:r>
            <a:r>
              <a:rPr kumimoji="0" lang="zh-CN" altLang="en-US" sz="1200" b="0" kern="1200" cap="none" spc="0" normalizeH="0" baseline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选择需要导出的应报表名称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47495" y="3075940"/>
            <a:ext cx="2366645" cy="275590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defRPr/>
            </a:pPr>
            <a:r>
              <a:rPr kumimoji="0" lang="zh-CN" altLang="en-US" sz="1200" b="0" kern="1200" cap="none" spc="0" normalizeH="0" baseline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4.导出数据，点击确认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507990" y="987425"/>
            <a:ext cx="2635885" cy="645160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R="0" algn="l" defTabSz="914400">
              <a:buClrTx/>
              <a:buSzTx/>
              <a:defRPr/>
            </a:pPr>
            <a:r>
              <a:rPr kumimoji="0" lang="zh-CN" altLang="en-US" sz="1200" b="0" kern="1200" cap="none" spc="0" normalizeH="0" baseline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5.确认后会自动跳转到下载中心，下载电子数据表格，如一直提示报表生成中，可以按F5刷新下浏览器页面</a:t>
            </a:r>
            <a:endParaRPr kumimoji="0" lang="zh-CN" altLang="en-US" sz="1200" b="0" kern="1200" cap="none" spc="0" normalizeH="0" baseline="0" noProof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124075" y="2440305"/>
            <a:ext cx="2366645" cy="275590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defRPr/>
            </a:pPr>
            <a:r>
              <a:rPr kumimoji="0" lang="zh-CN" altLang="en-US" sz="1200" b="0" kern="1200" cap="none" spc="0" normalizeH="0" baseline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3.可选择自定义维度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2"/>
            </p:custDataLst>
          </p:nvPr>
        </p:nvSpPr>
        <p:spPr>
          <a:xfrm>
            <a:off x="207010" y="2328545"/>
            <a:ext cx="404495" cy="353695"/>
          </a:xfrm>
          <a:prstGeom prst="rect">
            <a:avLst/>
          </a:prstGeom>
          <a:noFill/>
          <a:ln w="28575">
            <a:solidFill>
              <a:srgbClr val="C51A24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15" name="文本框 14"/>
          <p:cNvSpPr txBox="1"/>
          <p:nvPr>
            <p:custDataLst>
              <p:tags r:id="rId3"/>
            </p:custDataLst>
          </p:nvPr>
        </p:nvSpPr>
        <p:spPr>
          <a:xfrm>
            <a:off x="755650" y="1347470"/>
            <a:ext cx="515620" cy="3435985"/>
          </a:xfrm>
          <a:prstGeom prst="rect">
            <a:avLst/>
          </a:prstGeom>
          <a:noFill/>
          <a:ln w="28575">
            <a:solidFill>
              <a:srgbClr val="C51A24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16" name="文本框 15"/>
          <p:cNvSpPr txBox="1"/>
          <p:nvPr>
            <p:custDataLst>
              <p:tags r:id="rId4"/>
            </p:custDataLst>
          </p:nvPr>
        </p:nvSpPr>
        <p:spPr>
          <a:xfrm>
            <a:off x="6194425" y="664845"/>
            <a:ext cx="236220" cy="250825"/>
          </a:xfrm>
          <a:prstGeom prst="rect">
            <a:avLst/>
          </a:prstGeom>
          <a:noFill/>
          <a:ln w="28575">
            <a:solidFill>
              <a:srgbClr val="C51A24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17" name="文本框 16"/>
          <p:cNvSpPr txBox="1"/>
          <p:nvPr>
            <p:custDataLst>
              <p:tags r:id="rId5"/>
            </p:custDataLst>
          </p:nvPr>
        </p:nvSpPr>
        <p:spPr>
          <a:xfrm>
            <a:off x="1602740" y="2715260"/>
            <a:ext cx="449580" cy="288290"/>
          </a:xfrm>
          <a:prstGeom prst="rect">
            <a:avLst/>
          </a:prstGeom>
          <a:noFill/>
          <a:ln w="28575">
            <a:solidFill>
              <a:srgbClr val="C51A24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18" name="文本框 17"/>
          <p:cNvSpPr txBox="1"/>
          <p:nvPr>
            <p:custDataLst>
              <p:tags r:id="rId6"/>
            </p:custDataLst>
          </p:nvPr>
        </p:nvSpPr>
        <p:spPr>
          <a:xfrm>
            <a:off x="2178050" y="2715895"/>
            <a:ext cx="449580" cy="288290"/>
          </a:xfrm>
          <a:prstGeom prst="rect">
            <a:avLst/>
          </a:prstGeom>
          <a:noFill/>
          <a:ln w="28575">
            <a:solidFill>
              <a:srgbClr val="C51A24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>
                <a:sym typeface="+mn-ea"/>
              </a:rPr>
              <a:t>5.</a:t>
            </a:r>
            <a:r>
              <a:rPr lang="zh-CN" altLang="en-US">
                <a:sym typeface="+mn-ea"/>
              </a:rPr>
              <a:t>公告消息</a:t>
            </a:r>
            <a:endParaRPr lang="zh-CN" altLang="en-US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99385" y="1419860"/>
            <a:ext cx="3782060" cy="154559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kern="1200" cap="none" spc="0" normalizeH="0" baseline="0" noProof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                  </a:t>
            </a:r>
            <a:r>
              <a:rPr kumimoji="0" lang="zh-CN" altLang="en-US" kern="1200" cap="none" spc="0" normalizeH="0" baseline="0" noProof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发布公告消息</a:t>
            </a:r>
            <a:endParaRPr kumimoji="0" lang="zh-CN" altLang="en-US" kern="1200" cap="none" spc="0" normalizeH="0" baseline="0" noProof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kern="1200" cap="none" spc="0" normalizeH="0" baseline="0" noProof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</a:t>
            </a:r>
            <a:r>
              <a:rPr kumimoji="0" lang="en-US" altLang="zh-CN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“</a:t>
            </a:r>
            <a:r>
              <a:rPr kumimoji="0" lang="zh-CN" altLang="en-US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公告消息</a:t>
            </a:r>
            <a:r>
              <a:rPr kumimoji="0" lang="en-US" altLang="zh-CN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”</a:t>
            </a:r>
            <a:r>
              <a:rPr kumimoji="0" lang="zh-CN" altLang="en-US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导航按钮</a:t>
            </a:r>
            <a:endParaRPr kumimoji="0" lang="zh-CN" altLang="en-US" sz="14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</a:t>
            </a:r>
            <a:r>
              <a:rPr kumimoji="0" lang="en-US" altLang="zh-CN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“</a:t>
            </a:r>
            <a:r>
              <a:rPr kumimoji="0" lang="zh-CN" altLang="en-US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发布</a:t>
            </a:r>
            <a:r>
              <a:rPr kumimoji="0" lang="en-US" altLang="zh-CN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”</a:t>
            </a:r>
            <a:r>
              <a:rPr kumimoji="0" lang="zh-CN" altLang="en-US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按钮</a:t>
            </a:r>
            <a:endParaRPr kumimoji="0" lang="zh-CN" altLang="en-US" sz="14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填写公告内容，选择阅读范围，发布公告</a:t>
            </a:r>
            <a:endParaRPr kumimoji="0" lang="zh-CN" altLang="en-US" sz="14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080" y="483870"/>
            <a:ext cx="8709660" cy="44729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>
                <a:sym typeface="+mn-ea"/>
              </a:rPr>
              <a:t>5.1</a:t>
            </a:r>
            <a:r>
              <a:rPr lang="zh-CN" altLang="en-US">
                <a:sym typeface="+mn-ea"/>
              </a:rPr>
              <a:t>公告消息</a:t>
            </a:r>
            <a:endParaRPr lang="zh-CN" altLang="en-US"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235825" y="843280"/>
            <a:ext cx="2175510" cy="275590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1.点击“公告消息”</a:t>
            </a:r>
            <a:endParaRPr lang="en-US" altLang="zh-CN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31595" y="984885"/>
            <a:ext cx="2557145" cy="275590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l">
              <a:buClrTx/>
              <a:buSzTx/>
              <a:defRPr/>
            </a:pPr>
            <a:r>
              <a:rPr lang="zh-CN" altLang="en-US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2.点击“学校公告”</a:t>
            </a:r>
            <a:endParaRPr lang="zh-CN" altLang="en-US" sz="1200" b="0" noProof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411730" y="1526540"/>
            <a:ext cx="2079625" cy="275590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l">
              <a:buClrTx/>
              <a:buSzTx/>
              <a:defRPr/>
            </a:pPr>
            <a:r>
              <a:rPr lang="zh-CN" altLang="en-US" sz="1200" b="0" noProof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3.点击“发布公告”</a:t>
            </a:r>
            <a:endParaRPr lang="zh-CN" altLang="en-US" sz="1200" b="0" noProof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7" name="文本框 16"/>
          <p:cNvSpPr txBox="1"/>
          <p:nvPr>
            <p:custDataLst>
              <p:tags r:id="rId2"/>
            </p:custDataLst>
          </p:nvPr>
        </p:nvSpPr>
        <p:spPr>
          <a:xfrm>
            <a:off x="827405" y="988060"/>
            <a:ext cx="449580" cy="288290"/>
          </a:xfrm>
          <a:prstGeom prst="rect">
            <a:avLst/>
          </a:prstGeom>
          <a:noFill/>
          <a:ln w="28575">
            <a:solidFill>
              <a:srgbClr val="C51A24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7236460" y="549275"/>
            <a:ext cx="487045" cy="222885"/>
          </a:xfrm>
          <a:prstGeom prst="rect">
            <a:avLst/>
          </a:prstGeom>
          <a:noFill/>
          <a:ln w="28575">
            <a:solidFill>
              <a:srgbClr val="C51A24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1691640" y="1491615"/>
            <a:ext cx="685165" cy="288290"/>
          </a:xfrm>
          <a:prstGeom prst="rect">
            <a:avLst/>
          </a:prstGeom>
          <a:noFill/>
          <a:ln w="28575">
            <a:solidFill>
              <a:srgbClr val="C51A24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>
                <a:sym typeface="+mn-ea"/>
              </a:rPr>
              <a:t>6.</a:t>
            </a:r>
            <a:r>
              <a:rPr lang="zh-CN" altLang="en-US">
                <a:sym typeface="+mn-ea"/>
              </a:rPr>
              <a:t>问卷调查</a:t>
            </a:r>
            <a:endParaRPr lang="zh-CN" altLang="en-US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1525" y="759460"/>
            <a:ext cx="7601585" cy="38461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658110" y="2553970"/>
            <a:ext cx="55619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b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altLang="en-US" sz="1200" b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可设置单选、多选、打分、问答等题型</a:t>
            </a:r>
            <a:endParaRPr lang="zh-CN" altLang="en-US" sz="1200" b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1200" b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en-US" sz="1200" b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可选择发送对象，比如发送给参加相应实习计划的学生</a:t>
            </a:r>
            <a:endParaRPr lang="zh-CN" altLang="en-US" sz="1200" b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1200" b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</a:t>
            </a:r>
            <a:r>
              <a:rPr lang="zh-CN" altLang="en-US" sz="1200" b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系统会统计问卷结果，并可导出</a:t>
            </a:r>
            <a:endParaRPr lang="zh-CN" altLang="en-US" sz="1200" b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>
                <a:sym typeface="+mn-ea"/>
              </a:rPr>
              <a:t>7.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实习无忧</a:t>
            </a:r>
            <a:r>
              <a:rPr lang="en-US" altLang="zh-CN">
                <a:sym typeface="+mn-ea"/>
              </a:rPr>
              <a:t>”</a:t>
            </a:r>
            <a:r>
              <a:rPr lang="zh-CN" altLang="en-US">
                <a:sym typeface="+mn-ea"/>
              </a:rPr>
              <a:t>综合保险</a:t>
            </a:r>
            <a:endParaRPr lang="zh-CN" altLang="en-US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19885" y="1419225"/>
            <a:ext cx="6189345" cy="20478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1400" b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“实习无忧”综合保险由中国人民保险公司（PICC)承保。主要优势：</a:t>
            </a:r>
            <a:endParaRPr lang="zh-CN" altLang="en-US" sz="1400" b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b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1、线上投保操作便捷，数据收集、汇总全面准确；</a:t>
            </a:r>
            <a:endParaRPr lang="zh-CN" altLang="en-US" sz="1400" b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2、保险套餐灵活多样，适用于1-2周的认知实习、1-2个月的专业实习、3个月或以上的毕业实习和风险系数高的高危行业套餐等；</a:t>
            </a:r>
            <a:endParaRPr lang="zh-CN" altLang="en-US" sz="1400" b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b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3、性价比高；</a:t>
            </a:r>
            <a:endParaRPr lang="zh-CN" altLang="en-US" sz="1400" b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b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4、保障全面，投保、出险适用于全国范围，包括意外身故伤残，意外门急诊、</a:t>
            </a:r>
            <a:r>
              <a:rPr lang="en-US" altLang="zh-CN" sz="1400" b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1400" b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住院，交通工具给付等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>
                <a:sym typeface="+mn-ea"/>
              </a:rPr>
              <a:t>7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实习无忧</a:t>
            </a:r>
            <a:r>
              <a:rPr lang="en-US" altLang="zh-CN">
                <a:sym typeface="+mn-ea"/>
              </a:rPr>
              <a:t>”</a:t>
            </a:r>
            <a:r>
              <a:rPr lang="zh-CN" altLang="en-US">
                <a:sym typeface="+mn-ea"/>
              </a:rPr>
              <a:t>综合保险</a:t>
            </a:r>
            <a:endParaRPr lang="zh-CN" altLang="en-US"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83260" y="555625"/>
            <a:ext cx="7909560" cy="4397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hape 22"/>
          <p:cNvSpPr>
            <a:spLocks noChangeArrowheads="1"/>
          </p:cNvSpPr>
          <p:nvPr/>
        </p:nvSpPr>
        <p:spPr bwMode="auto">
          <a:xfrm>
            <a:off x="-952" y="1447324"/>
            <a:ext cx="9144953" cy="1966913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Shape 22"/>
          <p:cNvSpPr>
            <a:spLocks noChangeArrowheads="1"/>
          </p:cNvSpPr>
          <p:nvPr/>
        </p:nvSpPr>
        <p:spPr bwMode="auto">
          <a:xfrm>
            <a:off x="897255" y="1504474"/>
            <a:ext cx="1534478" cy="2319338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</a:ln>
          <a:effectLst>
            <a:outerShdw blurRad="76200" dir="13500000" sy="23000" kx="1200000" algn="br" rotWithShape="0">
              <a:srgbClr val="B90003">
                <a:alpha val="20000"/>
              </a:srgbClr>
            </a:outerShdw>
          </a:effectLst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11555" y="1814036"/>
            <a:ext cx="1290638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7200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微软雅黑" panose="020B0503020204020204" pitchFamily="34" charset="-122"/>
                <a:cs typeface="DIN Alternate" panose="020B0500000000000000" charset="0"/>
                <a:sym typeface="+mn-ea"/>
              </a:rPr>
              <a:t> </a:t>
            </a:r>
            <a:r>
              <a:rPr lang="en-US" altLang="zh-CN" sz="7200" b="1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Microsoft YaHei Bold" panose="020B0502040204020203" charset="-122"/>
                <a:cs typeface="DIN Alternate" panose="020B0500000000000000" charset="0"/>
                <a:sym typeface="+mn-ea"/>
              </a:rPr>
              <a:t>01</a:t>
            </a:r>
            <a:endParaRPr lang="en-US" altLang="zh-CN" sz="7200" b="1" dirty="0" smtClean="0">
              <a:solidFill>
                <a:srgbClr val="C00000"/>
              </a:solidFill>
              <a:effectLst/>
              <a:latin typeface="DIN Alternate" panose="020B0500000000000000" charset="0"/>
              <a:ea typeface="Microsoft YaHei Bold" panose="020B0502040204020203" charset="-122"/>
              <a:cs typeface="DIN Alternate" panose="020B0500000000000000" charset="0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81776" y="2007394"/>
            <a:ext cx="4361498" cy="553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000">
                <a:latin typeface="微软雅黑" panose="020B0503020204020204" pitchFamily="34" charset="-122"/>
                <a:ea typeface="微软雅黑" panose="020B0503020204020204" pitchFamily="34" charset="-122"/>
              </a:rPr>
              <a:t>平台角色和流程概述</a:t>
            </a:r>
            <a:endParaRPr lang="zh-CN" sz="3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781776" y="2596039"/>
            <a:ext cx="4486751" cy="22987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tIns="34290" rIns="45718" bIns="34290" anchor="t">
            <a:spAutoFit/>
          </a:bodyPr>
          <a:p>
            <a:pPr lvl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ym typeface="+mn-ea"/>
              </a:rPr>
              <a:t>校友邦平台角色介绍和整体流程概述</a:t>
            </a:r>
            <a:endParaRPr lang="zh-CN" sz="1050" kern="0" dirty="0"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12190" y="2826385"/>
            <a:ext cx="1120775" cy="4603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r"/>
            <a:r>
              <a:rPr lang="en-US" altLang="zh-CN" sz="2400" dirty="0">
                <a:solidFill>
                  <a:srgbClr val="C00000"/>
                </a:solidFill>
                <a:latin typeface="DIN Alternate" panose="020B0500000000000000" charset="0"/>
                <a:ea typeface="方正黑体简体" panose="02010601030101010101" pitchFamily="2" charset="-122"/>
                <a:cs typeface="DIN Alternate" panose="020B0500000000000000" charset="0"/>
                <a:sym typeface="Noto Serif CJK SC" panose="02020400000000000000" pitchFamily="18" charset="-122"/>
              </a:rPr>
              <a:t>PART</a:t>
            </a:r>
            <a:endParaRPr lang="en-US" altLang="zh-CN" sz="2400" dirty="0">
              <a:solidFill>
                <a:srgbClr val="C00000"/>
              </a:solidFill>
              <a:latin typeface="DIN Alternate" panose="020B0500000000000000" charset="0"/>
              <a:ea typeface="方正黑体简体" panose="02010601030101010101" pitchFamily="2" charset="-122"/>
              <a:cs typeface="DIN Alternate" panose="020B0500000000000000" charset="0"/>
              <a:sym typeface="Noto Serif CJK SC" panose="02020400000000000000" pitchFamily="18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2" name="组合 11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13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6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  <a:endParaRPr lang="en-US" altLang="zh-CN" sz="450" kern="0" baseline="0" dirty="0">
                  <a:solidFill>
                    <a:srgbClr val="D62F2F"/>
                  </a:solidFill>
                  <a:effectLst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14" name="图片 13" descr="红色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hape 22"/>
          <p:cNvSpPr>
            <a:spLocks noChangeArrowheads="1"/>
          </p:cNvSpPr>
          <p:nvPr/>
        </p:nvSpPr>
        <p:spPr bwMode="auto">
          <a:xfrm>
            <a:off x="-952" y="1447324"/>
            <a:ext cx="9144953" cy="1966913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Shape 22"/>
          <p:cNvSpPr>
            <a:spLocks noChangeArrowheads="1"/>
          </p:cNvSpPr>
          <p:nvPr/>
        </p:nvSpPr>
        <p:spPr bwMode="auto">
          <a:xfrm>
            <a:off x="897255" y="1504474"/>
            <a:ext cx="1534478" cy="2319338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</a:ln>
          <a:effectLst>
            <a:outerShdw blurRad="76200" dir="13500000" sy="23000" kx="1200000" algn="br" rotWithShape="0">
              <a:srgbClr val="B90003">
                <a:alpha val="20000"/>
              </a:srgbClr>
            </a:outerShdw>
          </a:effectLst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11555" y="1814195"/>
            <a:ext cx="135191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7200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微软雅黑" panose="020B0503020204020204" pitchFamily="34" charset="-122"/>
                <a:cs typeface="DIN Alternate" panose="020B0500000000000000" charset="0"/>
                <a:sym typeface="+mn-ea"/>
              </a:rPr>
              <a:t> </a:t>
            </a:r>
            <a:r>
              <a:rPr lang="en-US" altLang="zh-CN" sz="7200" b="1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Microsoft YaHei Bold" panose="020B0502040204020203" charset="-122"/>
                <a:cs typeface="DIN Alternate" panose="020B0500000000000000" charset="0"/>
                <a:sym typeface="+mn-ea"/>
              </a:rPr>
              <a:t>04</a:t>
            </a:r>
            <a:endParaRPr lang="en-US" altLang="zh-CN" sz="7200" b="1" dirty="0" smtClean="0">
              <a:solidFill>
                <a:srgbClr val="C00000"/>
              </a:solidFill>
              <a:effectLst/>
              <a:latin typeface="DIN Alternate" panose="020B0500000000000000" charset="0"/>
              <a:ea typeface="Microsoft YaHei Bold" panose="020B0502040204020203" charset="-122"/>
              <a:cs typeface="DIN Alternate" panose="020B0500000000000000" charset="0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81776" y="2007394"/>
            <a:ext cx="4361498" cy="553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000">
                <a:latin typeface="微软雅黑" panose="020B0503020204020204" pitchFamily="34" charset="-122"/>
                <a:ea typeface="微软雅黑" panose="020B0503020204020204" pitchFamily="34" charset="-122"/>
              </a:rPr>
              <a:t>教务管理移动端操作</a:t>
            </a:r>
            <a:endParaRPr lang="zh-CN" sz="3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781776" y="2596039"/>
            <a:ext cx="4486751" cy="22987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tIns="34290" rIns="45718" bIns="34290" anchor="t">
            <a:spAutoFit/>
          </a:bodyPr>
          <a:p>
            <a:pPr lvl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ym typeface="+mn-ea"/>
              </a:rPr>
              <a:t>教务管理微信小程序端的操作说明</a:t>
            </a:r>
            <a:endParaRPr lang="zh-CN" sz="1050" kern="0" dirty="0"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10920" y="2826385"/>
            <a:ext cx="1122045" cy="4603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r"/>
            <a:r>
              <a:rPr lang="en-US" altLang="zh-CN" sz="2400" dirty="0">
                <a:solidFill>
                  <a:srgbClr val="C00000"/>
                </a:solidFill>
                <a:latin typeface="DIN Alternate" panose="020B0500000000000000" charset="0"/>
                <a:ea typeface="方正黑体简体" panose="02010601030101010101" pitchFamily="2" charset="-122"/>
                <a:cs typeface="DIN Alternate" panose="020B0500000000000000" charset="0"/>
                <a:sym typeface="Noto Serif CJK SC" panose="02020400000000000000" pitchFamily="18" charset="-122"/>
              </a:rPr>
              <a:t>PART</a:t>
            </a:r>
            <a:endParaRPr lang="en-US" altLang="zh-CN" sz="2400" dirty="0">
              <a:solidFill>
                <a:srgbClr val="C00000"/>
              </a:solidFill>
              <a:latin typeface="DIN Alternate" panose="020B0500000000000000" charset="0"/>
              <a:ea typeface="方正黑体简体" panose="02010601030101010101" pitchFamily="2" charset="-122"/>
              <a:cs typeface="DIN Alternate" panose="020B0500000000000000" charset="0"/>
              <a:sym typeface="Noto Serif CJK SC" panose="02020400000000000000" pitchFamily="18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2" name="组合 11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13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6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  <a:endParaRPr lang="en-US" altLang="zh-CN" sz="450" kern="0" baseline="0" dirty="0">
                  <a:solidFill>
                    <a:srgbClr val="D62F2F"/>
                  </a:solidFill>
                  <a:effectLst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14" name="图片 13" descr="红色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>
                <a:sym typeface="+mn-ea"/>
              </a:rPr>
              <a:t>1.</a:t>
            </a:r>
            <a:r>
              <a:rPr lang="zh-CN">
                <a:sym typeface="+mn-ea"/>
              </a:rPr>
              <a:t>小程序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工作台</a:t>
            </a:r>
            <a:endParaRPr lang="zh-CN" altLang="en-US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705" y="628015"/>
            <a:ext cx="2113280" cy="36233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30" y="628015"/>
            <a:ext cx="2103755" cy="36417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755" y="628015"/>
            <a:ext cx="2134870" cy="36937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5780" y="699770"/>
            <a:ext cx="2091690" cy="36195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828040" y="1636395"/>
            <a:ext cx="958850" cy="275590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1200" b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可切换权限</a:t>
            </a:r>
            <a:endParaRPr lang="zh-CN" altLang="en-US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文本框 16"/>
          <p:cNvSpPr txBox="1"/>
          <p:nvPr>
            <p:custDataLst>
              <p:tags r:id="rId5"/>
            </p:custDataLst>
          </p:nvPr>
        </p:nvSpPr>
        <p:spPr>
          <a:xfrm>
            <a:off x="251460" y="1348105"/>
            <a:ext cx="695960" cy="288290"/>
          </a:xfrm>
          <a:prstGeom prst="rect">
            <a:avLst/>
          </a:prstGeom>
          <a:noFill/>
          <a:ln w="28575">
            <a:solidFill>
              <a:srgbClr val="C51A24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39750" y="4413250"/>
            <a:ext cx="66116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 b="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说明：切换账号角色权限需要老师账号有多个角色权限。如需要管理员权限请联系更高一级的管理员老师，开通账号权限。</a:t>
            </a:r>
            <a:endParaRPr lang="zh-CN" altLang="en-US" sz="1200" b="0">
              <a:solidFill>
                <a:srgbClr val="FF0000"/>
              </a:solidFill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>
                <a:sym typeface="+mn-ea"/>
              </a:rPr>
              <a:t>1.</a:t>
            </a:r>
            <a:r>
              <a:rPr lang="zh-CN">
                <a:sym typeface="+mn-ea"/>
              </a:rPr>
              <a:t>小程序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工作台</a:t>
            </a:r>
            <a:endParaRPr lang="zh-CN" altLang="en-US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372225" y="1564005"/>
            <a:ext cx="2072005" cy="1306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</a:t>
            </a:r>
            <a:r>
              <a:rPr lang="en-US" altLang="zh-CN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工作台</a:t>
            </a:r>
            <a:r>
              <a:rPr lang="en-US" altLang="zh-CN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</a:t>
            </a:r>
            <a:r>
              <a:rPr lang="en-US" altLang="zh-CN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过程管理</a:t>
            </a:r>
            <a:r>
              <a:rPr lang="en-US" altLang="zh-CN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模块，选择对应学年学期，即可查看当前管理范围下，各学院</a:t>
            </a:r>
            <a:r>
              <a:rPr lang="en-US" altLang="zh-CN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专业的计划概况。</a:t>
            </a:r>
            <a:endParaRPr lang="zh-CN" altLang="en-US" sz="1200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1200" b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说明：点击</a:t>
            </a:r>
            <a:r>
              <a:rPr lang="en-US" altLang="zh-CN" sz="1200" b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1200" b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更多筛选</a:t>
            </a:r>
            <a:r>
              <a:rPr lang="en-US" altLang="zh-CN" sz="1200" b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1200" b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，可选择更多维度。</a:t>
            </a:r>
            <a:endParaRPr lang="zh-CN" altLang="en-US" sz="1200" b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23665" y="483870"/>
            <a:ext cx="2294890" cy="39579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30" y="549275"/>
            <a:ext cx="2250440" cy="385889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691640" y="1203960"/>
            <a:ext cx="1901825" cy="275590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1200" b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</a:t>
            </a:r>
            <a:r>
              <a:rPr lang="en-US" altLang="zh-CN" sz="1200" b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1200" b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过程管理</a:t>
            </a:r>
            <a:r>
              <a:rPr lang="en-US" altLang="zh-CN" sz="1200" b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endParaRPr lang="en-US" altLang="zh-CN" sz="1200" b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3"/>
            </p:custDataLst>
          </p:nvPr>
        </p:nvSpPr>
        <p:spPr>
          <a:xfrm>
            <a:off x="1259205" y="772160"/>
            <a:ext cx="465455" cy="431800"/>
          </a:xfrm>
          <a:prstGeom prst="rect">
            <a:avLst/>
          </a:prstGeom>
          <a:noFill/>
          <a:ln w="28575">
            <a:solidFill>
              <a:srgbClr val="C51A24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>
                <a:sym typeface="+mn-ea"/>
              </a:rPr>
              <a:t>2.</a:t>
            </a:r>
            <a:r>
              <a:rPr lang="zh-CN">
                <a:sym typeface="+mn-ea"/>
              </a:rPr>
              <a:t>小程序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大数据（增值业务）</a:t>
            </a:r>
            <a:endParaRPr lang="zh-CN" altLang="en-US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96280" y="1546225"/>
            <a:ext cx="2914650" cy="1418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en-US" altLang="zh-CN" sz="1200" b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altLang="en-US" sz="1200" b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此业务为增值业务</a:t>
            </a:r>
            <a:r>
              <a:rPr lang="en-US" altLang="zh-CN" sz="1200" b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1200" b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实时监控数据</a:t>
            </a:r>
            <a:r>
              <a:rPr lang="en-US" altLang="zh-CN" sz="1200" b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1200" b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在小程序端的显示（网页端为监控大屏）；</a:t>
            </a:r>
            <a:endParaRPr lang="zh-CN" altLang="en-US" sz="1200" b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200" b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en-US" sz="1200" b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可在移动端随时查看实时数据和相关统计数据；</a:t>
            </a:r>
            <a:endParaRPr lang="zh-CN" altLang="en-US" sz="1200" b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200" b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</a:t>
            </a:r>
            <a:r>
              <a:rPr lang="zh-CN" altLang="en-US" sz="1200" b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如需开通可咨询本校校友邦服务支持人员。</a:t>
            </a:r>
            <a:endParaRPr lang="zh-CN" altLang="en-US" sz="1200" b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3260" y="694055"/>
            <a:ext cx="2284730" cy="39363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720" y="699770"/>
            <a:ext cx="2270760" cy="3941445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3"/>
            </p:custDataLst>
          </p:nvPr>
        </p:nvSpPr>
        <p:spPr>
          <a:xfrm>
            <a:off x="1187450" y="4300220"/>
            <a:ext cx="384175" cy="431800"/>
          </a:xfrm>
          <a:prstGeom prst="rect">
            <a:avLst/>
          </a:prstGeom>
          <a:noFill/>
          <a:ln w="28575">
            <a:solidFill>
              <a:srgbClr val="C51A24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3829685" y="4300220"/>
            <a:ext cx="415290" cy="431800"/>
          </a:xfrm>
          <a:prstGeom prst="rect">
            <a:avLst/>
          </a:prstGeom>
          <a:noFill/>
          <a:ln w="28575">
            <a:solidFill>
              <a:srgbClr val="C51A24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43940" y="699770"/>
            <a:ext cx="2131060" cy="40544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>
                <a:sym typeface="+mn-ea"/>
              </a:rPr>
              <a:t>3.</a:t>
            </a:r>
            <a:r>
              <a:rPr lang="zh-CN">
                <a:sym typeface="+mn-ea"/>
              </a:rPr>
              <a:t>小程序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消息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通讯录、实习、系统、互动消息</a:t>
            </a:r>
            <a:endParaRPr lang="zh-CN" altLang="en-US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732270" y="1851660"/>
            <a:ext cx="21336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 sz="1200" b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200" b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说明：我的群组是根据教师参与的实习计划自动生成，无法自行创建。</a:t>
            </a:r>
            <a:endParaRPr lang="zh-CN" altLang="en-US" sz="1200" b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3"/>
            </p:custDataLst>
          </p:nvPr>
        </p:nvSpPr>
        <p:spPr>
          <a:xfrm>
            <a:off x="1115695" y="1343025"/>
            <a:ext cx="1917065" cy="447040"/>
          </a:xfrm>
          <a:prstGeom prst="rect">
            <a:avLst/>
          </a:prstGeom>
          <a:noFill/>
          <a:ln w="28575">
            <a:solidFill>
              <a:srgbClr val="C51A24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2411730" y="4444365"/>
            <a:ext cx="311150" cy="309880"/>
          </a:xfrm>
          <a:prstGeom prst="rect">
            <a:avLst/>
          </a:prstGeom>
          <a:noFill/>
          <a:ln w="28575">
            <a:solidFill>
              <a:srgbClr val="C51A24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1187450" y="2143125"/>
            <a:ext cx="1917065" cy="367030"/>
          </a:xfrm>
          <a:prstGeom prst="rect">
            <a:avLst/>
          </a:prstGeom>
          <a:noFill/>
          <a:ln w="28575">
            <a:solidFill>
              <a:srgbClr val="C51A24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>
            <a:off x="2195830" y="2555875"/>
            <a:ext cx="1494155" cy="7550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en-US" altLang="zh-CN" sz="1200" b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</a:t>
            </a:r>
            <a:r>
              <a:rPr lang="zh-CN" altLang="en-US" sz="1200" b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点开右侧箭头，可与学生发送信息，学生端可实时收到。</a:t>
            </a:r>
            <a:endParaRPr lang="zh-CN" altLang="en-US" sz="1200" b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7"/>
            </p:custDataLst>
          </p:nvPr>
        </p:nvSpPr>
        <p:spPr>
          <a:xfrm>
            <a:off x="2267585" y="4754245"/>
            <a:ext cx="1494155" cy="3124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en-US" altLang="zh-CN" sz="1200" b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altLang="en-US" sz="1200" b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</a:t>
            </a:r>
            <a:r>
              <a:rPr lang="en-US" altLang="zh-CN" sz="1200" b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1200" b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消息</a:t>
            </a:r>
            <a:r>
              <a:rPr lang="en-US" altLang="zh-CN" sz="1200" b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endParaRPr lang="en-US" altLang="zh-CN" sz="1200" b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8"/>
            </p:custDataLst>
          </p:nvPr>
        </p:nvSpPr>
        <p:spPr>
          <a:xfrm>
            <a:off x="1403985" y="988060"/>
            <a:ext cx="1910715" cy="3124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en-US" altLang="zh-CN" sz="1200" b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en-US" sz="1200" b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点击消息类型进入查看</a:t>
            </a:r>
            <a:endParaRPr lang="en-US" altLang="zh-CN" sz="1200" b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067810" y="699770"/>
            <a:ext cx="2125345" cy="4004310"/>
          </a:xfrm>
          <a:prstGeom prst="rect">
            <a:avLst/>
          </a:prstGeom>
        </p:spPr>
      </p:pic>
      <p:sp>
        <p:nvSpPr>
          <p:cNvPr id="16" name="文本框 15"/>
          <p:cNvSpPr txBox="1"/>
          <p:nvPr>
            <p:custDataLst>
              <p:tags r:id="rId11"/>
            </p:custDataLst>
          </p:nvPr>
        </p:nvSpPr>
        <p:spPr>
          <a:xfrm>
            <a:off x="5220335" y="4228465"/>
            <a:ext cx="1092200" cy="367030"/>
          </a:xfrm>
          <a:prstGeom prst="rect">
            <a:avLst/>
          </a:prstGeom>
          <a:noFill/>
          <a:ln w="28575">
            <a:solidFill>
              <a:srgbClr val="C51A24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18" name="文本框 17"/>
          <p:cNvSpPr txBox="1"/>
          <p:nvPr>
            <p:custDataLst>
              <p:tags r:id="rId12"/>
            </p:custDataLst>
          </p:nvPr>
        </p:nvSpPr>
        <p:spPr>
          <a:xfrm>
            <a:off x="5076190" y="3651885"/>
            <a:ext cx="1586865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1200" b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点击消息处的</a:t>
            </a:r>
            <a:r>
              <a:rPr lang="en-US" altLang="zh-CN" sz="1200" b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1200" b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学校公告</a:t>
            </a:r>
            <a:r>
              <a:rPr lang="en-US" altLang="zh-CN" sz="1200" b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1200" b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可发布公告</a:t>
            </a:r>
            <a:endParaRPr lang="zh-CN" altLang="en-US" sz="1200" b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>
                <a:sym typeface="+mn-ea"/>
              </a:rPr>
              <a:t>4.</a:t>
            </a:r>
            <a:r>
              <a:rPr lang="zh-CN">
                <a:sym typeface="+mn-ea"/>
              </a:rPr>
              <a:t>小程序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我的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客服与反馈</a:t>
            </a:r>
            <a:endParaRPr lang="zh-CN" altLang="en-US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58180" y="1131570"/>
            <a:ext cx="3117215" cy="17119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点击“我的”→点击</a:t>
            </a:r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客服与反馈</a:t>
            </a:r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，即可查看到第二幅图的页面。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endParaRPr lang="zh-CN" altLang="en-US" sz="1200" b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1200" b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说明：教师日常常见的问题均可在问题分类中找到，如需联系人工客服，可以点上方在线客服或拨打服务热线。有任何意见或建议，可以通过人工客服反馈，也可以点意见反馈提交。</a:t>
            </a:r>
            <a:endParaRPr lang="zh-CN" altLang="en-US" sz="1200" b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26440" y="563245"/>
            <a:ext cx="2336165" cy="44005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275965" y="628015"/>
            <a:ext cx="2418080" cy="4326255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5"/>
            </p:custDataLst>
          </p:nvPr>
        </p:nvSpPr>
        <p:spPr>
          <a:xfrm>
            <a:off x="755650" y="3796030"/>
            <a:ext cx="2153920" cy="384175"/>
          </a:xfrm>
          <a:prstGeom prst="rect">
            <a:avLst/>
          </a:prstGeom>
          <a:noFill/>
          <a:ln w="28575">
            <a:solidFill>
              <a:srgbClr val="C51A24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2627630" y="4652010"/>
            <a:ext cx="353695" cy="404495"/>
          </a:xfrm>
          <a:prstGeom prst="rect">
            <a:avLst/>
          </a:prstGeom>
          <a:noFill/>
          <a:ln w="28575">
            <a:solidFill>
              <a:srgbClr val="C51A24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3275965" y="1844675"/>
            <a:ext cx="1917065" cy="392430"/>
          </a:xfrm>
          <a:prstGeom prst="rect">
            <a:avLst/>
          </a:prstGeom>
          <a:noFill/>
          <a:ln w="28575">
            <a:solidFill>
              <a:srgbClr val="C51A24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3275965" y="3811905"/>
            <a:ext cx="1917065" cy="368300"/>
          </a:xfrm>
          <a:prstGeom prst="rect">
            <a:avLst/>
          </a:prstGeom>
          <a:noFill/>
          <a:ln w="28575">
            <a:solidFill>
              <a:srgbClr val="C51A24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22"/>
          <p:cNvSpPr>
            <a:spLocks noChangeArrowheads="1"/>
          </p:cNvSpPr>
          <p:nvPr/>
        </p:nvSpPr>
        <p:spPr bwMode="auto">
          <a:xfrm>
            <a:off x="-10954" y="1255395"/>
            <a:ext cx="9154478" cy="2175034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148" name="Shape 22"/>
          <p:cNvSpPr>
            <a:spLocks noChangeArrowheads="1"/>
          </p:cNvSpPr>
          <p:nvPr/>
        </p:nvSpPr>
        <p:spPr bwMode="auto">
          <a:xfrm>
            <a:off x="728186" y="952976"/>
            <a:ext cx="7687628" cy="2679383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lstStyle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151" name="未标题-2-01.png" descr="未标题-2-01.png"/>
          <p:cNvPicPr>
            <a:picLocks noChangeAspect="1"/>
          </p:cNvPicPr>
          <p:nvPr/>
        </p:nvPicPr>
        <p:blipFill>
          <a:blip r:embed="rId1"/>
          <a:srcRect l="11929" t="5841" r="17577" b="54250"/>
          <a:stretch>
            <a:fillRect/>
          </a:stretch>
        </p:blipFill>
        <p:spPr bwMode="auto">
          <a:xfrm>
            <a:off x="-14764" y="0"/>
            <a:ext cx="9158764" cy="515207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2" name="Shape 26"/>
          <p:cNvSpPr/>
          <p:nvPr/>
        </p:nvSpPr>
        <p:spPr>
          <a:xfrm>
            <a:off x="3091339" y="1433036"/>
            <a:ext cx="2961323" cy="64516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p>
            <a:pPr lvl="0" algn="dist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600" b="1" kern="0" dirty="0">
                <a:sym typeface="微软雅黑" panose="020B0503020204020204" pitchFamily="34" charset="-122"/>
              </a:rPr>
              <a:t>谢谢观看</a:t>
            </a:r>
            <a:endParaRPr lang="zh-CN" sz="3600" b="1" kern="0" dirty="0">
              <a:sym typeface="微软雅黑" panose="020B0503020204020204" pitchFamily="34" charset="-122"/>
            </a:endParaRPr>
          </a:p>
        </p:txBody>
      </p:sp>
      <p:sp>
        <p:nvSpPr>
          <p:cNvPr id="3" name="Shape 26"/>
          <p:cNvSpPr/>
          <p:nvPr/>
        </p:nvSpPr>
        <p:spPr>
          <a:xfrm>
            <a:off x="4078923" y="2421255"/>
            <a:ext cx="3814763" cy="112966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p>
            <a:pPr algn="l" fontAlgn="auto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sz="1350">
                <a:sym typeface="+mn-ea"/>
              </a:rPr>
              <a:t>客服电话：</a:t>
            </a:r>
            <a:r>
              <a:rPr lang="en-US" altLang="zh-CN" sz="1350">
                <a:sym typeface="+mn-ea"/>
              </a:rPr>
              <a:t>0579-82722068</a:t>
            </a:r>
            <a:endParaRPr lang="zh-CN" altLang="en-US" sz="1350"/>
          </a:p>
          <a:p>
            <a:pPr algn="l" fontAlgn="auto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sz="1350">
                <a:sym typeface="+mn-ea"/>
              </a:rPr>
              <a:t>服务人员：</a:t>
            </a:r>
            <a:endParaRPr lang="zh-CN" altLang="en-US" sz="1350"/>
          </a:p>
          <a:p>
            <a:pPr algn="l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sz="1350">
                <a:sym typeface="+mn-ea"/>
              </a:rPr>
              <a:t>手机号：</a:t>
            </a:r>
            <a:endParaRPr lang="en-US" altLang="zh-CN" sz="1350">
              <a:sym typeface="+mn-ea"/>
            </a:endParaRPr>
          </a:p>
          <a:p>
            <a:pPr algn="l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en-US" altLang="zh-CN" sz="1350">
                <a:sym typeface="+mn-ea"/>
              </a:rPr>
              <a:t>QQ</a:t>
            </a:r>
            <a:r>
              <a:rPr lang="zh-CN" altLang="en-US" sz="1350">
                <a:sym typeface="+mn-ea"/>
              </a:rPr>
              <a:t>号：</a:t>
            </a:r>
            <a:endParaRPr lang="zh-CN" altLang="en-US" sz="1350">
              <a:sym typeface="+mn-ea"/>
            </a:endParaRPr>
          </a:p>
          <a:p>
            <a:pPr algn="l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en-US" altLang="zh-CN" sz="1350">
                <a:sym typeface="微软雅黑" panose="020B0503020204020204" pitchFamily="34" charset="-122"/>
              </a:rPr>
              <a:t>←</a:t>
            </a:r>
            <a:r>
              <a:rPr lang="zh-CN" altLang="en-US" sz="1350">
                <a:sym typeface="微软雅黑" panose="020B0503020204020204" pitchFamily="34" charset="-122"/>
              </a:rPr>
              <a:t>微信扫码加好友</a:t>
            </a:r>
            <a:endParaRPr lang="zh-CN" altLang="en-US" sz="1350" baseline="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172778" y="2167890"/>
            <a:ext cx="28670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4010978" y="3966210"/>
            <a:ext cx="1122521" cy="359569"/>
            <a:chOff x="8365" y="9148"/>
            <a:chExt cx="2357" cy="755"/>
          </a:xfrm>
        </p:grpSpPr>
        <p:sp>
          <p:nvSpPr>
            <p:cNvPr id="6" name="Shape 22"/>
            <p:cNvSpPr>
              <a:spLocks noChangeArrowheads="1"/>
            </p:cNvSpPr>
            <p:nvPr/>
          </p:nvSpPr>
          <p:spPr bwMode="auto">
            <a:xfrm>
              <a:off x="8365" y="9454"/>
              <a:ext cx="2357" cy="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  <a:miter lim="400000"/>
            </a:ln>
          </p:spPr>
          <p:txBody>
            <a:bodyPr lIns="45718" rIns="45718" anchor="ctr"/>
            <a:p>
              <a:pPr hangingPunct="0"/>
              <a:endParaRPr lang="en-US" altLang="zh-CN" sz="1800" b="0" baseline="0">
                <a:solidFill>
                  <a:srgbClr val="DF2024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" name="Shape 26"/>
            <p:cNvSpPr/>
            <p:nvPr/>
          </p:nvSpPr>
          <p:spPr>
            <a:xfrm>
              <a:off x="8647" y="9518"/>
              <a:ext cx="1793" cy="385"/>
            </a:xfrm>
            <a:prstGeom prst="rect">
              <a:avLst/>
            </a:prstGeom>
            <a:ln w="12700">
              <a:miter lim="400000"/>
            </a:ln>
            <a:effectLst/>
          </p:spPr>
          <p:txBody>
            <a:bodyPr wrap="square" lIns="45718" rIns="45718">
              <a:spAutoFit/>
            </a:bodyPr>
            <a:p>
              <a:pPr algn="ctr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sz="4200" b="0" baseline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pPr>
              <a:r>
                <a:rPr lang="en-US" altLang="zh-CN" sz="600" kern="0" baseline="0" dirty="0">
                  <a:solidFill>
                    <a:srgbClr val="C00000"/>
                  </a:solidFill>
                  <a:effectLst/>
                  <a:sym typeface="微软雅黑" panose="020B0503020204020204" pitchFamily="34" charset="-122"/>
                </a:rPr>
                <a:t>www.xybsyw.com</a:t>
              </a:r>
              <a:endParaRPr lang="en-US" altLang="zh-CN" sz="600" kern="0" baseline="0" dirty="0">
                <a:solidFill>
                  <a:srgbClr val="C00000"/>
                </a:solidFill>
                <a:effectLst/>
                <a:sym typeface="微软雅黑" panose="020B0503020204020204" pitchFamily="34" charset="-122"/>
              </a:endParaRPr>
            </a:p>
          </p:txBody>
        </p:sp>
        <p:pic>
          <p:nvPicPr>
            <p:cNvPr id="32" name="图片 31" descr="红色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76" y="9148"/>
              <a:ext cx="1335" cy="43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>
                <a:sym typeface="+mn-ea"/>
              </a:rPr>
              <a:t>平台角色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按账号权限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0200" y="720090"/>
            <a:ext cx="5943600" cy="3703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>
                <a:sym typeface="+mn-ea"/>
              </a:rPr>
              <a:t>平台角色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按账号权限</a:t>
            </a:r>
            <a:endParaRPr lang="zh-CN" altLang="en-US"/>
          </a:p>
        </p:txBody>
      </p:sp>
      <p:sp>
        <p:nvSpPr>
          <p:cNvPr id="7" name="同侧圆角矩形 6"/>
          <p:cNvSpPr/>
          <p:nvPr/>
        </p:nvSpPr>
        <p:spPr>
          <a:xfrm>
            <a:off x="1454150" y="1969770"/>
            <a:ext cx="1276350" cy="495300"/>
          </a:xfrm>
          <a:prstGeom prst="round2SameRect">
            <a:avLst/>
          </a:prstGeom>
          <a:solidFill>
            <a:srgbClr val="7F7F7F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指导老师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9" name="同侧圆角矩形 8"/>
          <p:cNvSpPr/>
          <p:nvPr/>
        </p:nvSpPr>
        <p:spPr>
          <a:xfrm>
            <a:off x="1447800" y="926465"/>
            <a:ext cx="1274763" cy="495300"/>
          </a:xfrm>
          <a:prstGeom prst="round2SameRect">
            <a:avLst/>
          </a:prstGeom>
          <a:solidFill>
            <a:srgbClr val="7F7F7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学生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8" name="同侧圆角矩形 17"/>
          <p:cNvSpPr/>
          <p:nvPr/>
        </p:nvSpPr>
        <p:spPr>
          <a:xfrm>
            <a:off x="807720" y="2922905"/>
            <a:ext cx="2554605" cy="695960"/>
          </a:xfrm>
          <a:prstGeom prst="round2Same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实习负责人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（管理员、实习负责老师）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19" name="同侧圆角矩形 18"/>
          <p:cNvSpPr/>
          <p:nvPr/>
        </p:nvSpPr>
        <p:spPr>
          <a:xfrm>
            <a:off x="692785" y="4046220"/>
            <a:ext cx="2784475" cy="495300"/>
          </a:xfrm>
          <a:prstGeom prst="round2SameRect">
            <a:avLst/>
          </a:prstGeom>
          <a:solidFill>
            <a:srgbClr val="C51A24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教务管理（管理员）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20" name="右箭头 19"/>
          <p:cNvSpPr/>
          <p:nvPr/>
        </p:nvSpPr>
        <p:spPr>
          <a:xfrm>
            <a:off x="2811463" y="2212658"/>
            <a:ext cx="1512888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418013" y="1707515"/>
            <a:ext cx="4068763" cy="10191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、岗位、报名审核；</a:t>
            </a:r>
            <a:endParaRPr kumimoji="0" lang="zh-CN" altLang="en-US" sz="16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2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、签到考勤查看提醒；</a:t>
            </a:r>
            <a:endParaRPr kumimoji="0" lang="zh-CN" altLang="en-US" sz="16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3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、周日志和实习报告批阅、实习成绩鉴定；</a:t>
            </a:r>
            <a:endParaRPr kumimoji="0" lang="zh-CN" altLang="en-US" sz="16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4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、部分统计信息查看。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3" name="右箭头 22"/>
          <p:cNvSpPr/>
          <p:nvPr/>
        </p:nvSpPr>
        <p:spPr>
          <a:xfrm>
            <a:off x="3408045" y="3232785"/>
            <a:ext cx="96266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4" name="右箭头 23"/>
          <p:cNvSpPr/>
          <p:nvPr/>
        </p:nvSpPr>
        <p:spPr>
          <a:xfrm>
            <a:off x="3529330" y="4255770"/>
            <a:ext cx="795655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5" name="右箭头 24"/>
          <p:cNvSpPr/>
          <p:nvPr/>
        </p:nvSpPr>
        <p:spPr>
          <a:xfrm>
            <a:off x="2759075" y="1183005"/>
            <a:ext cx="156591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416425" y="2821940"/>
            <a:ext cx="4070350" cy="95440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1" i="0" u="none" strike="noStrike" kern="1200" cap="none" spc="0" normalizeH="0" baseline="0" noProof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</a:t>
            </a:r>
            <a:r>
              <a:rPr kumimoji="0" lang="zh-CN" altLang="en-US" sz="1400" b="1" i="0" u="none" strike="noStrike" kern="1200" cap="none" spc="0" normalizeH="0" baseline="0" noProof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、发布实习计划（选择实习形式、制定实习要求， 编辑实习项目、关联指导老师）</a:t>
            </a:r>
            <a:endParaRPr kumimoji="0" lang="zh-CN" altLang="en-US" sz="1400" b="1" i="0" u="none" strike="noStrike" kern="1200" cap="none" spc="0" normalizeH="0" baseline="0" noProof="1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1" i="0" u="none" strike="noStrike" kern="1200" cap="none" spc="0" normalizeH="0" baseline="0" noProof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2</a:t>
            </a:r>
            <a:r>
              <a:rPr kumimoji="0" lang="zh-CN" altLang="en-US" sz="1400" b="1" i="0" u="none" strike="noStrike" kern="1200" cap="none" spc="0" normalizeH="0" baseline="0" noProof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、实践基地管理；</a:t>
            </a:r>
            <a:endParaRPr kumimoji="0" lang="zh-CN" altLang="en-US" sz="1400" b="1" i="0" u="none" strike="noStrike" kern="1200" cap="none" spc="0" normalizeH="0" baseline="0" noProof="1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3</a:t>
            </a: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、查看统计报表等。</a:t>
            </a: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414520" y="3882390"/>
            <a:ext cx="4072255" cy="803910"/>
          </a:xfrm>
          <a:prstGeom prst="rect">
            <a:avLst/>
          </a:prstGeom>
          <a:solidFill>
            <a:srgbClr val="C51A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6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、导入基础信息；</a:t>
            </a:r>
            <a:endParaRPr kumimoji="0" lang="zh-CN" altLang="en-US" sz="16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2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</a:t>
            </a:r>
            <a:r>
              <a:rPr lang="zh-CN" altLang="en-US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查看统计报表等。</a:t>
            </a:r>
            <a:endParaRPr kumimoji="0" lang="zh-CN" altLang="en-US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416425" y="510540"/>
            <a:ext cx="4070350" cy="1136650"/>
          </a:xfrm>
          <a:prstGeom prst="rect">
            <a:avLst/>
          </a:prstGeom>
          <a:solidFill>
            <a:srgbClr val="7F7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1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、提交实习岗位或报名项目；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2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、签到考勤；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3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、提交过程材料（周日志等）和实习报告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；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4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、提交成绩鉴定等。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9" name="上箭头 28"/>
          <p:cNvSpPr/>
          <p:nvPr/>
        </p:nvSpPr>
        <p:spPr>
          <a:xfrm>
            <a:off x="2018030" y="3618865"/>
            <a:ext cx="135255" cy="42735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0" name="上箭头 29"/>
          <p:cNvSpPr/>
          <p:nvPr/>
        </p:nvSpPr>
        <p:spPr>
          <a:xfrm>
            <a:off x="2017395" y="2465070"/>
            <a:ext cx="135255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1" name="上下箭头 30"/>
          <p:cNvSpPr/>
          <p:nvPr/>
        </p:nvSpPr>
        <p:spPr>
          <a:xfrm>
            <a:off x="2023745" y="1421765"/>
            <a:ext cx="121920" cy="54737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ext Box 1" descr="矩形 23552"/>
          <p:cNvSpPr>
            <a:spLocks noChangeArrowheads="1"/>
          </p:cNvSpPr>
          <p:nvPr/>
        </p:nvSpPr>
        <p:spPr bwMode="auto">
          <a:xfrm>
            <a:off x="308610" y="133826"/>
            <a:ext cx="2681288" cy="32194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rIns="45718" rtlCol="0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b="1">
                <a:solidFill>
                  <a:schemeClr val="tx1"/>
                </a:solidFill>
                <a:latin typeface="Microsoft YaHei Bold" panose="020B0502040204020203" charset="-122"/>
                <a:ea typeface="Microsoft YaHei Bold" panose="020B0502040204020203" charset="-122"/>
                <a:sym typeface="+mn-ea"/>
              </a:rPr>
              <a:t>流程概述</a:t>
            </a:r>
            <a:endParaRPr lang="zh-CN" sz="1500" b="1">
              <a:solidFill>
                <a:schemeClr val="tx1"/>
              </a:solidFill>
              <a:latin typeface="Microsoft YaHei Bold" panose="020B0502040204020203" charset="-122"/>
              <a:ea typeface="Microsoft YaHei Bold" panose="020B0502040204020203" charset="-122"/>
              <a:sym typeface="+mn-ea"/>
            </a:endParaRPr>
          </a:p>
        </p:txBody>
      </p:sp>
      <p:sp>
        <p:nvSpPr>
          <p:cNvPr id="59" name="燕尾形 58"/>
          <p:cNvSpPr/>
          <p:nvPr/>
        </p:nvSpPr>
        <p:spPr>
          <a:xfrm>
            <a:off x="2591753" y="2308860"/>
            <a:ext cx="1285399" cy="409099"/>
          </a:xfrm>
          <a:prstGeom prst="chevron">
            <a:avLst/>
          </a:prstGeom>
          <a:solidFill>
            <a:schemeClr val="accent5">
              <a:lumMod val="75000"/>
            </a:schemeClr>
          </a:solidFill>
          <a:ln w="38100">
            <a:noFill/>
          </a:ln>
          <a:effectLst/>
          <a:scene3d>
            <a:camera prst="orthographicFront"/>
            <a:lightRig rig="threePt" dir="t"/>
          </a:scene3d>
          <a:sp3d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  <p:sp>
        <p:nvSpPr>
          <p:cNvPr id="162" name="文本占位符 1"/>
          <p:cNvSpPr/>
          <p:nvPr/>
        </p:nvSpPr>
        <p:spPr>
          <a:xfrm>
            <a:off x="2552224" y="1716405"/>
            <a:ext cx="1361599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实习基地管理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74" name="矩形 173"/>
          <p:cNvSpPr/>
          <p:nvPr/>
        </p:nvSpPr>
        <p:spPr>
          <a:xfrm>
            <a:off x="2575084" y="2907030"/>
            <a:ext cx="1454468" cy="89916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p>
            <a:pPr lvl="0" algn="l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900" kern="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导入实习基地和实习点，规范实习流程（可选），一般由教务管理或实习负责人操作</a:t>
            </a:r>
            <a:endParaRPr lang="zh-CN" sz="900" kern="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sp>
        <p:nvSpPr>
          <p:cNvPr id="9" name="燕尾形 8"/>
          <p:cNvSpPr/>
          <p:nvPr/>
        </p:nvSpPr>
        <p:spPr>
          <a:xfrm>
            <a:off x="1303020" y="2308860"/>
            <a:ext cx="1284923" cy="409099"/>
          </a:xfrm>
          <a:prstGeom prst="chevron">
            <a:avLst/>
          </a:prstGeom>
          <a:solidFill>
            <a:srgbClr val="C51A24"/>
          </a:solidFill>
          <a:ln w="38100">
            <a:noFill/>
          </a:ln>
          <a:effectLst/>
          <a:scene3d>
            <a:camera prst="orthographicFront"/>
            <a:lightRig rig="threePt" dir="t"/>
          </a:scene3d>
          <a:sp3d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  <p:sp>
        <p:nvSpPr>
          <p:cNvPr id="18" name="文本占位符 1"/>
          <p:cNvSpPr/>
          <p:nvPr/>
        </p:nvSpPr>
        <p:spPr>
          <a:xfrm>
            <a:off x="1271111" y="3059430"/>
            <a:ext cx="1361599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基础信息录入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293971" y="1635919"/>
            <a:ext cx="1421606" cy="48387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p>
            <a:pPr lvl="0" algn="l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sz="900" kern="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导入基础信息，一般由教务管理操作</a:t>
            </a:r>
            <a:endParaRPr lang="zh-CN" altLang="en-US" sz="900" kern="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sp>
        <p:nvSpPr>
          <p:cNvPr id="25" name="燕尾形 24"/>
          <p:cNvSpPr/>
          <p:nvPr/>
        </p:nvSpPr>
        <p:spPr>
          <a:xfrm>
            <a:off x="3877151" y="2308860"/>
            <a:ext cx="1284923" cy="409099"/>
          </a:xfrm>
          <a:prstGeom prst="chevron">
            <a:avLst/>
          </a:prstGeom>
          <a:solidFill>
            <a:srgbClr val="C51A24"/>
          </a:solidFill>
          <a:ln w="38100">
            <a:noFill/>
          </a:ln>
          <a:effectLst/>
          <a:scene3d>
            <a:camera prst="orthographicFront"/>
            <a:lightRig rig="threePt" dir="t"/>
          </a:scene3d>
          <a:sp3d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  <p:sp>
        <p:nvSpPr>
          <p:cNvPr id="29" name="文本占位符 1"/>
          <p:cNvSpPr/>
          <p:nvPr/>
        </p:nvSpPr>
        <p:spPr>
          <a:xfrm>
            <a:off x="3838575" y="3059430"/>
            <a:ext cx="1361599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实习计划创建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861435" y="1635919"/>
            <a:ext cx="1423511" cy="48387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p>
            <a:pPr lvl="0" algn="l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900" kern="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创建实习计划，一般由实习负责人操作</a:t>
            </a:r>
            <a:endParaRPr lang="zh-CN" sz="900" kern="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sp>
        <p:nvSpPr>
          <p:cNvPr id="46" name="燕尾形 45"/>
          <p:cNvSpPr/>
          <p:nvPr/>
        </p:nvSpPr>
        <p:spPr>
          <a:xfrm>
            <a:off x="5163979" y="2310765"/>
            <a:ext cx="1284923" cy="409099"/>
          </a:xfrm>
          <a:prstGeom prst="chevron">
            <a:avLst/>
          </a:prstGeom>
          <a:solidFill>
            <a:schemeClr val="accent5">
              <a:lumMod val="75000"/>
            </a:schemeClr>
          </a:solidFill>
          <a:ln w="38100">
            <a:noFill/>
          </a:ln>
          <a:effectLst/>
          <a:scene3d>
            <a:camera prst="orthographicFront"/>
            <a:lightRig rig="threePt" dir="t"/>
          </a:scene3d>
          <a:sp3d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  <p:sp>
        <p:nvSpPr>
          <p:cNvPr id="53" name="文本占位符 1"/>
          <p:cNvSpPr/>
          <p:nvPr/>
        </p:nvSpPr>
        <p:spPr>
          <a:xfrm>
            <a:off x="5133023" y="1703546"/>
            <a:ext cx="1361599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实习过程管理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5174933" y="2907030"/>
            <a:ext cx="1390174" cy="69151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p>
            <a:pPr lvl="0" algn="l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900" kern="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岗位审核、签到查看、过程材料批阅等，一般由指导老师操作</a:t>
            </a:r>
            <a:endParaRPr lang="zh-CN" sz="900" kern="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sp>
        <p:nvSpPr>
          <p:cNvPr id="90" name="TextBox 23"/>
          <p:cNvSpPr txBox="1"/>
          <p:nvPr/>
        </p:nvSpPr>
        <p:spPr>
          <a:xfrm>
            <a:off x="1789898" y="2355297"/>
            <a:ext cx="319859" cy="322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en-US" altLang="zh-CN" sz="2100" spc="-11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100" spc="-113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TextBox 23"/>
          <p:cNvSpPr txBox="1"/>
          <p:nvPr/>
        </p:nvSpPr>
        <p:spPr>
          <a:xfrm>
            <a:off x="3074820" y="2351963"/>
            <a:ext cx="319859" cy="322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en-US" altLang="zh-CN" sz="2100" spc="-11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100" spc="-113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TextBox 23"/>
          <p:cNvSpPr txBox="1"/>
          <p:nvPr/>
        </p:nvSpPr>
        <p:spPr>
          <a:xfrm>
            <a:off x="4359743" y="2351487"/>
            <a:ext cx="319859" cy="322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en-US" altLang="zh-CN" sz="2100" spc="-11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100" spc="-113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TextBox 23"/>
          <p:cNvSpPr txBox="1"/>
          <p:nvPr/>
        </p:nvSpPr>
        <p:spPr>
          <a:xfrm>
            <a:off x="5644665" y="2351963"/>
            <a:ext cx="319859" cy="322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en-US" altLang="zh-CN" sz="2100" spc="-11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100" spc="-113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燕尾形 109"/>
          <p:cNvSpPr/>
          <p:nvPr/>
        </p:nvSpPr>
        <p:spPr>
          <a:xfrm>
            <a:off x="6452711" y="2308860"/>
            <a:ext cx="1284923" cy="409099"/>
          </a:xfrm>
          <a:prstGeom prst="chevron">
            <a:avLst/>
          </a:prstGeom>
          <a:solidFill>
            <a:srgbClr val="C51A24"/>
          </a:solidFill>
          <a:ln w="38100">
            <a:noFill/>
          </a:ln>
          <a:effectLst/>
          <a:scene3d>
            <a:camera prst="orthographicFront"/>
            <a:lightRig rig="threePt" dir="t"/>
          </a:scene3d>
          <a:sp3d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  <p:sp>
        <p:nvSpPr>
          <p:cNvPr id="111" name="文本占位符 1"/>
          <p:cNvSpPr/>
          <p:nvPr/>
        </p:nvSpPr>
        <p:spPr>
          <a:xfrm>
            <a:off x="6414135" y="3059430"/>
            <a:ext cx="1361599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数据统计查看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6436995" y="1635919"/>
            <a:ext cx="1447800" cy="69151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p>
            <a:pPr lvl="0" algn="l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900" kern="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系统提供丰富数据报表，不同教师权限可以查看和导出相关数据报表</a:t>
            </a:r>
            <a:endParaRPr lang="zh-CN" sz="900" kern="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sp>
        <p:nvSpPr>
          <p:cNvPr id="114" name="TextBox 23"/>
          <p:cNvSpPr txBox="1"/>
          <p:nvPr/>
        </p:nvSpPr>
        <p:spPr>
          <a:xfrm>
            <a:off x="6935303" y="2351487"/>
            <a:ext cx="319859" cy="322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en-US" altLang="zh-CN" sz="2100" spc="-11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en-US" sz="2100" spc="-113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5" name="直接连接符 114"/>
          <p:cNvCxnSpPr>
            <a:endCxn id="18" idx="0"/>
          </p:cNvCxnSpPr>
          <p:nvPr/>
        </p:nvCxnSpPr>
        <p:spPr>
          <a:xfrm>
            <a:off x="1945005" y="2734151"/>
            <a:ext cx="7144" cy="325279"/>
          </a:xfrm>
          <a:prstGeom prst="line">
            <a:avLst/>
          </a:prstGeom>
          <a:ln>
            <a:solidFill>
              <a:srgbClr val="D92C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/>
          <p:cNvCxnSpPr/>
          <p:nvPr/>
        </p:nvCxnSpPr>
        <p:spPr>
          <a:xfrm>
            <a:off x="4529614" y="2734151"/>
            <a:ext cx="7144" cy="325279"/>
          </a:xfrm>
          <a:prstGeom prst="line">
            <a:avLst/>
          </a:prstGeom>
          <a:ln>
            <a:solidFill>
              <a:srgbClr val="D92C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/>
          <p:cNvCxnSpPr/>
          <p:nvPr/>
        </p:nvCxnSpPr>
        <p:spPr>
          <a:xfrm>
            <a:off x="7086600" y="2734151"/>
            <a:ext cx="7144" cy="325279"/>
          </a:xfrm>
          <a:prstGeom prst="line">
            <a:avLst/>
          </a:prstGeom>
          <a:ln>
            <a:solidFill>
              <a:srgbClr val="D92C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/>
        </p:nvCxnSpPr>
        <p:spPr>
          <a:xfrm>
            <a:off x="3229451" y="1971675"/>
            <a:ext cx="7144" cy="325279"/>
          </a:xfrm>
          <a:prstGeom prst="line">
            <a:avLst/>
          </a:prstGeom>
          <a:ln>
            <a:solidFill>
              <a:srgbClr val="6095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/>
          <p:nvPr/>
        </p:nvCxnSpPr>
        <p:spPr>
          <a:xfrm>
            <a:off x="5810250" y="1972628"/>
            <a:ext cx="7144" cy="325279"/>
          </a:xfrm>
          <a:prstGeom prst="line">
            <a:avLst/>
          </a:prstGeom>
          <a:ln>
            <a:solidFill>
              <a:srgbClr val="6095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39"/>
          <p:cNvSpPr/>
          <p:nvPr/>
        </p:nvSpPr>
        <p:spPr>
          <a:xfrm>
            <a:off x="2776061" y="706914"/>
            <a:ext cx="3484880" cy="34544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800" kern="0" dirty="0">
                <a:solidFill>
                  <a:srgbClr val="C00000"/>
                </a:solidFill>
                <a:sym typeface="+mn-ea"/>
              </a:rPr>
              <a:t>流程概述</a:t>
            </a:r>
            <a:endParaRPr lang="zh-CN" sz="1800" kern="0" dirty="0">
              <a:solidFill>
                <a:srgbClr val="C00000"/>
              </a:solidFill>
              <a:sym typeface="+mn-ea"/>
            </a:endParaRPr>
          </a:p>
        </p:txBody>
      </p:sp>
      <p:sp>
        <p:nvSpPr>
          <p:cNvPr id="7" name="Shape 22"/>
          <p:cNvSpPr>
            <a:spLocks noChangeArrowheads="1"/>
          </p:cNvSpPr>
          <p:nvPr/>
        </p:nvSpPr>
        <p:spPr bwMode="auto">
          <a:xfrm>
            <a:off x="-952" y="134303"/>
            <a:ext cx="189000" cy="270000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hape 22"/>
          <p:cNvSpPr>
            <a:spLocks noChangeArrowheads="1"/>
          </p:cNvSpPr>
          <p:nvPr/>
        </p:nvSpPr>
        <p:spPr bwMode="auto">
          <a:xfrm>
            <a:off x="-952" y="1447324"/>
            <a:ext cx="9144953" cy="1966913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Shape 22"/>
          <p:cNvSpPr>
            <a:spLocks noChangeArrowheads="1"/>
          </p:cNvSpPr>
          <p:nvPr/>
        </p:nvSpPr>
        <p:spPr bwMode="auto">
          <a:xfrm>
            <a:off x="897255" y="1504474"/>
            <a:ext cx="1534478" cy="2319338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</a:ln>
          <a:effectLst>
            <a:outerShdw blurRad="76200" dir="13500000" sy="23000" kx="1200000" algn="br" rotWithShape="0">
              <a:srgbClr val="B90003">
                <a:alpha val="20000"/>
              </a:srgbClr>
            </a:outerShdw>
          </a:effectLst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11555" y="1814195"/>
            <a:ext cx="135191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7200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微软雅黑" panose="020B0503020204020204" pitchFamily="34" charset="-122"/>
                <a:cs typeface="DIN Alternate" panose="020B0500000000000000" charset="0"/>
                <a:sym typeface="+mn-ea"/>
              </a:rPr>
              <a:t> </a:t>
            </a:r>
            <a:r>
              <a:rPr lang="en-US" altLang="zh-CN" sz="7200" b="1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Microsoft YaHei Bold" panose="020B0502040204020203" charset="-122"/>
                <a:cs typeface="DIN Alternate" panose="020B0500000000000000" charset="0"/>
                <a:sym typeface="+mn-ea"/>
              </a:rPr>
              <a:t>02</a:t>
            </a:r>
            <a:endParaRPr lang="en-US" altLang="zh-CN" sz="7200" b="1" dirty="0" smtClean="0">
              <a:solidFill>
                <a:srgbClr val="C00000"/>
              </a:solidFill>
              <a:effectLst/>
              <a:latin typeface="DIN Alternate" panose="020B0500000000000000" charset="0"/>
              <a:ea typeface="Microsoft YaHei Bold" panose="020B0502040204020203" charset="-122"/>
              <a:cs typeface="DIN Alternate" panose="020B0500000000000000" charset="0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81776" y="2007394"/>
            <a:ext cx="4361498" cy="553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000">
                <a:latin typeface="微软雅黑" panose="020B0503020204020204" pitchFamily="34" charset="-122"/>
                <a:ea typeface="微软雅黑" panose="020B0503020204020204" pitchFamily="34" charset="-122"/>
              </a:rPr>
              <a:t>登录指南</a:t>
            </a:r>
            <a:endParaRPr lang="zh-CN" sz="3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781776" y="2596039"/>
            <a:ext cx="4486751" cy="22987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tIns="34290" rIns="45718" bIns="34290" anchor="t">
            <a:spAutoFit/>
          </a:bodyPr>
          <a:p>
            <a:pPr lvl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ym typeface="+mn-ea"/>
              </a:rPr>
              <a:t>教师账号如何登录</a:t>
            </a:r>
            <a:endParaRPr lang="zh-CN" sz="1050" kern="0" dirty="0"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10920" y="2826385"/>
            <a:ext cx="1122045" cy="4603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r"/>
            <a:r>
              <a:rPr lang="en-US" altLang="zh-CN" sz="2400" dirty="0">
                <a:solidFill>
                  <a:srgbClr val="C00000"/>
                </a:solidFill>
                <a:latin typeface="DIN Alternate" panose="020B0500000000000000" charset="0"/>
                <a:ea typeface="方正黑体简体" panose="02010601030101010101" pitchFamily="2" charset="-122"/>
                <a:cs typeface="DIN Alternate" panose="020B0500000000000000" charset="0"/>
                <a:sym typeface="Noto Serif CJK SC" panose="02020400000000000000" pitchFamily="18" charset="-122"/>
              </a:rPr>
              <a:t>PART</a:t>
            </a:r>
            <a:endParaRPr lang="en-US" altLang="zh-CN" sz="2400" dirty="0">
              <a:solidFill>
                <a:srgbClr val="C00000"/>
              </a:solidFill>
              <a:latin typeface="DIN Alternate" panose="020B0500000000000000" charset="0"/>
              <a:ea typeface="方正黑体简体" panose="02010601030101010101" pitchFamily="2" charset="-122"/>
              <a:cs typeface="DIN Alternate" panose="020B0500000000000000" charset="0"/>
              <a:sym typeface="Noto Serif CJK SC" panose="02020400000000000000" pitchFamily="18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2" name="组合 11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13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6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  <a:endParaRPr lang="en-US" altLang="zh-CN" sz="450" kern="0" baseline="0" dirty="0">
                  <a:solidFill>
                    <a:srgbClr val="D62F2F"/>
                  </a:solidFill>
                  <a:effectLst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14" name="图片 13" descr="红色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登录指南</a:t>
            </a:r>
            <a:r>
              <a:rPr lang="en-US" altLang="zh-CN"/>
              <a:t>-</a:t>
            </a:r>
            <a:r>
              <a:rPr lang="zh-CN" altLang="en-US"/>
              <a:t>电脑网页端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547495" y="988060"/>
            <a:ext cx="6816725" cy="238442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kern="1200" cap="none" spc="0" normalizeH="0" baseline="0" noProof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电脑网页端登录</a:t>
            </a:r>
            <a:endParaRPr kumimoji="0" lang="zh-CN" altLang="en-US" kern="1200" cap="none" spc="0" normalizeH="0" baseline="0" noProof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kern="1200" cap="none" spc="0" normalizeH="0" baseline="0" noProof="0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sz="14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在浏览器中打开</a:t>
            </a:r>
            <a:r>
              <a:rPr kumimoji="0" lang="zh-CN" altLang="en-US" sz="1400" b="0" kern="1200" cap="none" spc="0" normalizeH="0" baseline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www.xybsyw.com</a:t>
            </a:r>
            <a:endParaRPr kumimoji="0" lang="zh-CN" altLang="en-US" sz="14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sz="14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官网首页右上角点击“教师登录”</a:t>
            </a:r>
            <a:endParaRPr kumimoji="0" lang="zh-CN" altLang="en-US" sz="14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sz="14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选择您要登录的学校(可通过选择省份或者关键字搜索学校）</a:t>
            </a:r>
            <a:endParaRPr kumimoji="0" lang="zh-CN" altLang="en-US" sz="14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sz="14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输入账号和密码直接登录/或选择扫码登录使用小程序教师端扫码</a:t>
            </a:r>
            <a:endParaRPr kumimoji="0" lang="zh-CN" altLang="en-US" sz="14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defRPr/>
            </a:pPr>
            <a:endParaRPr lang="zh-CN" altLang="en-US" sz="1400" b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defRPr/>
            </a:pPr>
            <a:r>
              <a:rPr lang="zh-CN" altLang="en-US" sz="1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注：第一次登入时需绑定手机，并重设密码。绑定手机以便忘记密码时可自行重置。</a:t>
            </a:r>
            <a:endParaRPr kumimoji="0" lang="zh-CN" altLang="en-US" sz="14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5560" y="466090"/>
            <a:ext cx="7507605" cy="233807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登录指南</a:t>
            </a:r>
            <a:r>
              <a:rPr lang="en-US" altLang="zh-CN"/>
              <a:t>-</a:t>
            </a:r>
            <a:r>
              <a:rPr lang="zh-CN" altLang="en-US"/>
              <a:t>电脑网页端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787900" y="190500"/>
            <a:ext cx="1863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b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1.</a:t>
            </a:r>
            <a:r>
              <a:rPr lang="zh-CN" altLang="en-US" sz="1200" b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点击“教师登录</a:t>
            </a:r>
            <a:endParaRPr lang="zh-CN" altLang="en-US" sz="1200" b="0"/>
          </a:p>
        </p:txBody>
      </p:sp>
      <p:sp>
        <p:nvSpPr>
          <p:cNvPr id="4" name="文本框 3"/>
          <p:cNvSpPr txBox="1"/>
          <p:nvPr/>
        </p:nvSpPr>
        <p:spPr>
          <a:xfrm>
            <a:off x="4907915" y="481965"/>
            <a:ext cx="671830" cy="337185"/>
          </a:xfrm>
          <a:prstGeom prst="rect">
            <a:avLst/>
          </a:prstGeom>
          <a:noFill/>
          <a:ln w="28575">
            <a:solidFill>
              <a:srgbClr val="C51A24"/>
            </a:solidFill>
          </a:ln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860" y="2139950"/>
            <a:ext cx="4474845" cy="251079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998970" y="2644140"/>
            <a:ext cx="651510" cy="337185"/>
          </a:xfrm>
          <a:prstGeom prst="rect">
            <a:avLst/>
          </a:prstGeom>
          <a:noFill/>
          <a:ln w="28575">
            <a:solidFill>
              <a:srgbClr val="C51A24"/>
            </a:solidFill>
          </a:ln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734935" y="2643505"/>
            <a:ext cx="3048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b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3.</a:t>
            </a:r>
            <a:r>
              <a:rPr lang="zh-CN" altLang="en-US" sz="1200" b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或选择小程序</a:t>
            </a:r>
            <a:endParaRPr lang="zh-CN" altLang="en-US" sz="1200" b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r>
              <a:rPr lang="en-US" altLang="zh-CN" sz="1200" b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r>
              <a:rPr lang="zh-CN" altLang="en-US" sz="1200" b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扫码登录</a:t>
            </a:r>
            <a:endParaRPr lang="zh-CN" altLang="en-US" sz="1200" b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868035" y="3147695"/>
            <a:ext cx="1782445" cy="723265"/>
          </a:xfrm>
          <a:prstGeom prst="rect">
            <a:avLst/>
          </a:prstGeom>
          <a:noFill/>
          <a:ln w="28575">
            <a:solidFill>
              <a:srgbClr val="C51A24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4605655" y="3220085"/>
            <a:ext cx="13271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b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</a:t>
            </a:r>
            <a:r>
              <a:rPr lang="zh-CN" altLang="en-US" sz="1200" b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账号密码</a:t>
            </a:r>
            <a:endParaRPr lang="zh-CN" altLang="en-US" sz="1200" b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r>
              <a:rPr lang="en-US" altLang="zh-CN" sz="1200" b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r>
              <a:rPr lang="zh-CN" altLang="en-US" sz="1200" b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登录</a:t>
            </a:r>
            <a:endParaRPr lang="zh-CN" altLang="en-US" sz="1200" b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033260" y="3910330"/>
            <a:ext cx="616585" cy="203200"/>
          </a:xfrm>
          <a:prstGeom prst="rect">
            <a:avLst/>
          </a:prstGeom>
          <a:noFill/>
          <a:ln w="28575">
            <a:solidFill>
              <a:srgbClr val="C51A24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7670800" y="3910330"/>
            <a:ext cx="3048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b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注：忘记密码</a:t>
            </a:r>
            <a:endParaRPr lang="zh-CN" altLang="en-US" sz="1200" b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r>
              <a:rPr lang="zh-CN" altLang="en-US" sz="1200" b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可自行修改</a:t>
            </a:r>
            <a:endParaRPr lang="zh-CN" altLang="en-US" sz="1200" b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5.xml><?xml version="1.0" encoding="utf-8"?>
<p:tagLst xmlns:p="http://schemas.openxmlformats.org/presentationml/2006/main">
  <p:tag name="KSO_WM_UNIT_PLACING_PICTURE_USER_VIEWPORT" val="{&quot;height&quot;:7365,&quot;width&quot;:23655}"/>
</p:tagLst>
</file>

<file path=ppt/tags/tag126.xml><?xml version="1.0" encoding="utf-8"?>
<p:tagLst xmlns:p="http://schemas.openxmlformats.org/presentationml/2006/main">
  <p:tag name="KSO_WM_UNIT_PLACING_PICTURE_USER_VIEWPORT" val="{&quot;height&quot;:3870,&quot;width&quot;:3870}"/>
</p:tagLst>
</file>

<file path=ppt/tags/tag127.xml><?xml version="1.0" encoding="utf-8"?>
<p:tagLst xmlns:p="http://schemas.openxmlformats.org/presentationml/2006/main">
  <p:tag name="KSO_WM_UNIT_PLACING_PICTURE_USER_VIEWPORT" val="{&quot;height&quot;:5140,&quot;width&quot;:9193}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UNIT_PLACING_PICTURE_USER_VIEWPORT" val="{&quot;height&quot;:4982,&quot;width&quot;:8962}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"/>
  <p:tag name="KSO_WM_UNIT_PLACING_PICTURE_USER_VIEWPORT" val="{&quot;height&quot;:11640,&quot;width&quot;:6120}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BEAUTIFY_FLAG" val="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COMMONDATA" val="eyJoZGlkIjoiYjU0MGQ1OGRiM2Q4NzdiYmViY2VmNzFlMTQ1Njg3MDkifQ=="/>
  <p:tag name="KSO_WPP_MARK_KEY" val="72db1496-f86a-421e-a03f-7698749d013e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3100</Words>
  <Application>WPS 演示</Application>
  <PresentationFormat>全屏显示(16:9)</PresentationFormat>
  <Paragraphs>396</Paragraphs>
  <Slides>36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36</vt:i4>
      </vt:variant>
    </vt:vector>
  </HeadingPairs>
  <TitlesOfParts>
    <vt:vector size="58" baseType="lpstr">
      <vt:lpstr>Arial</vt:lpstr>
      <vt:lpstr>宋体</vt:lpstr>
      <vt:lpstr>Wingdings</vt:lpstr>
      <vt:lpstr>Calibri</vt:lpstr>
      <vt:lpstr>微软雅黑</vt:lpstr>
      <vt:lpstr>Wingdings</vt:lpstr>
      <vt:lpstr>Microsoft YaHei Bold</vt:lpstr>
      <vt:lpstr>Microsoft YaHei Regular</vt:lpstr>
      <vt:lpstr>字魂105号-简雅黑</vt:lpstr>
      <vt:lpstr>DIN Alternate</vt:lpstr>
      <vt:lpstr>Vrinda</vt:lpstr>
      <vt:lpstr>Calibri</vt:lpstr>
      <vt:lpstr>方正黑体简体</vt:lpstr>
      <vt:lpstr>Noto Serif CJK SC</vt:lpstr>
      <vt:lpstr>Arial Unicode MS</vt:lpstr>
      <vt:lpstr>文鼎中楷体</vt:lpstr>
      <vt:lpstr>黑体</vt:lpstr>
      <vt:lpstr>Office 主题</vt:lpstr>
      <vt:lpstr>1_自定义设计方案</vt:lpstr>
      <vt:lpstr>4_自定义设计方案</vt:lpstr>
      <vt:lpstr>2_自定义设计方案</vt:lpstr>
      <vt:lpstr>自定义设计方案</vt:lpstr>
      <vt:lpstr>PowerPoint 演示文稿</vt:lpstr>
      <vt:lpstr>PowerPoint 演示文稿</vt:lpstr>
      <vt:lpstr>PowerPoint 演示文稿</vt:lpstr>
      <vt:lpstr>平台角色-按账号权限</vt:lpstr>
      <vt:lpstr>平台角色-按账号权限</vt:lpstr>
      <vt:lpstr>PowerPoint 演示文稿</vt:lpstr>
      <vt:lpstr>PowerPoint 演示文稿</vt:lpstr>
      <vt:lpstr>登录指南-电脑网页端</vt:lpstr>
      <vt:lpstr>登录指南-电脑网页端</vt:lpstr>
      <vt:lpstr>登录指南-电脑网页端</vt:lpstr>
      <vt:lpstr>登录指南-微信小程序</vt:lpstr>
      <vt:lpstr>PowerPoint 演示文稿</vt:lpstr>
      <vt:lpstr>1.导入基础信息</vt:lpstr>
      <vt:lpstr>1.1学期设置</vt:lpstr>
      <vt:lpstr>1.2 导入基础信息-院（系）/专业/班级/学生信息</vt:lpstr>
      <vt:lpstr>1.2 导入基础信息-院（系）/专业/班级/学生信息-学籍异动</vt:lpstr>
      <vt:lpstr>1.3 导入基础信息-教师信息</vt:lpstr>
      <vt:lpstr>1.4 导入基础信息-实践类型</vt:lpstr>
      <vt:lpstr>1.4 导入基础信息-实践课程</vt:lpstr>
      <vt:lpstr>2.导入基地/实习点</vt:lpstr>
      <vt:lpstr>2.1 导入基地/实习点</vt:lpstr>
      <vt:lpstr>3.规则设置</vt:lpstr>
      <vt:lpstr>4.查看统计报表</vt:lpstr>
      <vt:lpstr>4.1查看统计报表</vt:lpstr>
      <vt:lpstr>5.公告消息</vt:lpstr>
      <vt:lpstr>5.1公告消息</vt:lpstr>
      <vt:lpstr>6.问卷调查</vt:lpstr>
      <vt:lpstr>7.“实习无忧”综合保险</vt:lpstr>
      <vt:lpstr>7“实习无忧”综合保险</vt:lpstr>
      <vt:lpstr>PowerPoint 演示文稿</vt:lpstr>
      <vt:lpstr>1 小程序-工作台</vt:lpstr>
      <vt:lpstr>1 小程序-工作台</vt:lpstr>
      <vt:lpstr>2 小程序-大数据（增值业务）</vt:lpstr>
      <vt:lpstr>3 小程序-消息-通讯录、实习、系统、互动消息</vt:lpstr>
      <vt:lpstr>4 小程序-我的-客服与反馈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admin1</cp:lastModifiedBy>
  <cp:revision>509</cp:revision>
  <dcterms:created xsi:type="dcterms:W3CDTF">2017-01-09T09:44:00Z</dcterms:created>
  <dcterms:modified xsi:type="dcterms:W3CDTF">2023-01-31T01:31:15Z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C9204257E9414AE8B8E506C6B47827D0</vt:lpwstr>
  </property>
</Properties>
</file>