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57" r:id="rId2"/>
    <p:sldId id="275" r:id="rId3"/>
    <p:sldId id="276" r:id="rId4"/>
    <p:sldId id="299" r:id="rId5"/>
    <p:sldId id="277" r:id="rId6"/>
    <p:sldId id="304" r:id="rId7"/>
    <p:sldId id="306" r:id="rId8"/>
    <p:sldId id="305" r:id="rId9"/>
    <p:sldId id="278" r:id="rId10"/>
    <p:sldId id="279" r:id="rId11"/>
    <p:sldId id="298" r:id="rId12"/>
    <p:sldId id="294" r:id="rId13"/>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sz="8800" b="1"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682" autoAdjust="0"/>
  </p:normalViewPr>
  <p:slideViewPr>
    <p:cSldViewPr showGuides="1">
      <p:cViewPr varScale="1">
        <p:scale>
          <a:sx n="91" d="100"/>
          <a:sy n="91" d="100"/>
        </p:scale>
        <p:origin x="210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918"/>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spcBef>
                <a:spcPct val="0"/>
              </a:spcBef>
              <a:defRPr kumimoji="1"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301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spcBef>
                <a:spcPct val="0"/>
              </a:spcBef>
              <a:defRPr kumimoji="1" sz="1200" b="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301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1" hangingPunct="1">
              <a:spcBef>
                <a:spcPct val="0"/>
              </a:spcBef>
              <a:defRPr kumimoji="1"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301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1" hangingPunct="1">
              <a:spcBef>
                <a:spcPct val="0"/>
              </a:spcBef>
              <a:defRPr kumimoji="1" sz="1200" b="0" smtClean="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48F50ED-79C5-4A88-9A2D-658F85FB8634}" type="slidenum">
              <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extLst>
      <p:ext uri="{BB962C8B-B14F-4D97-AF65-F5344CB8AC3E}">
        <p14:creationId xmlns:p14="http://schemas.microsoft.com/office/powerpoint/2010/main" val="3620112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spcBef>
                <a:spcPct val="0"/>
              </a:spcBef>
              <a:defRPr kumimoji="1"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98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spcBef>
                <a:spcPct val="0"/>
              </a:spcBef>
              <a:defRPr kumimoji="1" sz="1200" b="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3076" name="Rectangle 4"/>
          <p:cNvSpPr>
            <a:spLocks noGrp="1" noRot="1" noChangeAspec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4198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单击此处编辑母版文本样式</a:t>
            </a:r>
          </a:p>
          <a:p>
            <a:pPr marL="457200" marR="0" lvl="1"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第二级</a:t>
            </a:r>
          </a:p>
          <a:p>
            <a:pPr marL="914400" marR="0" lvl="2"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第三级</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第四级</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第五级</a:t>
            </a:r>
          </a:p>
        </p:txBody>
      </p:sp>
      <p:sp>
        <p:nvSpPr>
          <p:cNvPr id="4199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eaLnBrk="1" hangingPunct="1">
              <a:spcBef>
                <a:spcPct val="0"/>
              </a:spcBef>
              <a:defRPr kumimoji="1"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199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eaLnBrk="1" hangingPunct="1">
              <a:spcBef>
                <a:spcPct val="0"/>
              </a:spcBef>
              <a:defRPr kumimoji="1" sz="1200" b="0" smtClean="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B3944832-21E4-4161-9CF0-B78AAF69A138}" type="slidenum">
              <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extLst>
      <p:ext uri="{BB962C8B-B14F-4D97-AF65-F5344CB8AC3E}">
        <p14:creationId xmlns:p14="http://schemas.microsoft.com/office/powerpoint/2010/main" val="240809741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txBox="1">
            <a:spLocks noGrp="1"/>
          </p:cNvSpPr>
          <p:nvPr>
            <p:ph type="sldNum" sz="quarter"/>
          </p:nvPr>
        </p:nvSpPr>
        <p:spPr>
          <a:xfrm>
            <a:off x="3886200" y="8686800"/>
            <a:ext cx="2971800" cy="457200"/>
          </a:xfrm>
          <a:prstGeom prst="rect">
            <a:avLst/>
          </a:prstGeom>
          <a:noFill/>
          <a:ln w="9525">
            <a:noFill/>
          </a:ln>
        </p:spPr>
        <p:txBody>
          <a:bodyPr anchor="b"/>
          <a:lstStyle/>
          <a:p>
            <a:pPr lvl="0" algn="r" eaLnBrk="1" hangingPunct="1">
              <a:spcBef>
                <a:spcPct val="0"/>
              </a:spcBef>
            </a:pPr>
            <a:fld id="{9A0DB2DC-4C9A-4742-B13C-FB6460FD3503}" type="slidenum">
              <a:rPr lang="en-US" altLang="zh-CN" dirty="0"/>
              <a:t>1</a:t>
            </a:fld>
            <a:endParaRPr lang="en-US" altLang="zh-CN" dirty="0"/>
          </a:p>
        </p:txBody>
      </p:sp>
      <p:sp>
        <p:nvSpPr>
          <p:cNvPr id="6147" name="Rectangle 1026"/>
          <p:cNvSpPr>
            <a:spLocks noGrp="1" noRot="1" noChangeAspect="1" noTextEdit="1"/>
          </p:cNvSpPr>
          <p:nvPr>
            <p:ph type="sldImg"/>
          </p:nvPr>
        </p:nvSpPr>
        <p:spPr>
          <a:ln/>
        </p:spPr>
      </p:sp>
      <p:sp>
        <p:nvSpPr>
          <p:cNvPr id="6148" name="Rectangle 1027"/>
          <p:cNvSpPr>
            <a:spLocks noGrp="1"/>
          </p:cNvSpPr>
          <p:nvPr>
            <p:ph type="body" idx="1"/>
          </p:nvPr>
        </p:nvSpPr>
        <p:spPr>
          <a:ln/>
        </p:spPr>
        <p:txBody>
          <a:bodyPr wrap="square" lIns="91440" tIns="45720" rIns="91440" bIns="45720" anchor="t"/>
          <a:lstStyle/>
          <a:p>
            <a:pPr lvl="0" eaLnBrk="1" hangingPunct="1"/>
            <a:endParaRPr lang="zh-CN" altLang="zh-CN" dirty="0"/>
          </a:p>
        </p:txBody>
      </p:sp>
    </p:spTree>
    <p:extLst>
      <p:ext uri="{BB962C8B-B14F-4D97-AF65-F5344CB8AC3E}">
        <p14:creationId xmlns:p14="http://schemas.microsoft.com/office/powerpoint/2010/main" val="1510097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txBox="1">
            <a:spLocks noGrp="1"/>
          </p:cNvSpPr>
          <p:nvPr>
            <p:ph type="sldNum" sz="quarter"/>
          </p:nvPr>
        </p:nvSpPr>
        <p:spPr>
          <a:xfrm>
            <a:off x="3886200" y="8686800"/>
            <a:ext cx="2971800" cy="457200"/>
          </a:xfrm>
          <a:prstGeom prst="rect">
            <a:avLst/>
          </a:prstGeom>
          <a:noFill/>
          <a:ln w="9525">
            <a:noFill/>
          </a:ln>
        </p:spPr>
        <p:txBody>
          <a:bodyPr anchor="b"/>
          <a:lstStyle/>
          <a:p>
            <a:pPr lvl="0" algn="r" eaLnBrk="1" hangingPunct="1">
              <a:spcBef>
                <a:spcPct val="0"/>
              </a:spcBef>
            </a:pPr>
            <a:fld id="{9A0DB2DC-4C9A-4742-B13C-FB6460FD3503}" type="slidenum">
              <a:rPr lang="en-US" altLang="zh-CN" dirty="0"/>
              <a:t>4</a:t>
            </a:fld>
            <a:endParaRPr lang="en-US" altLang="zh-CN" dirty="0"/>
          </a:p>
        </p:txBody>
      </p:sp>
      <p:sp>
        <p:nvSpPr>
          <p:cNvPr id="10243" name="Rectangle 2"/>
          <p:cNvSpPr>
            <a:spLocks noGrp="1" noRot="1" noChangeAspect="1" noTextEdit="1"/>
          </p:cNvSpPr>
          <p:nvPr>
            <p:ph type="sldImg"/>
          </p:nvPr>
        </p:nvSpPr>
        <p:spPr>
          <a:ln/>
        </p:spPr>
      </p:sp>
      <p:sp>
        <p:nvSpPr>
          <p:cNvPr id="10244" name="Rectangle 3"/>
          <p:cNvSpPr>
            <a:spLocks noGrp="1"/>
          </p:cNvSpPr>
          <p:nvPr>
            <p:ph type="body" idx="1"/>
          </p:nvPr>
        </p:nvSpPr>
        <p:spPr>
          <a:ln/>
        </p:spPr>
        <p:txBody>
          <a:bodyPr wrap="square" lIns="91440" tIns="45720" rIns="91440" bIns="45720" anchor="t"/>
          <a:lstStyle/>
          <a:p>
            <a:pPr lvl="0" eaLnBrk="1" hangingPunct="1"/>
            <a:r>
              <a:rPr lang="zh-CN" altLang="en-US" dirty="0"/>
              <a:t>专业实习是顶岗实习，将所学的知识与实践相结合，应用到生活中。</a:t>
            </a:r>
          </a:p>
          <a:p>
            <a:pPr lvl="0" eaLnBrk="1" hangingPunct="1"/>
            <a:r>
              <a:rPr lang="zh-CN" altLang="en-US" dirty="0"/>
              <a:t>毕业实习是为了就业而进行的实习，目的在于就业。</a:t>
            </a:r>
          </a:p>
        </p:txBody>
      </p:sp>
    </p:spTree>
    <p:extLst>
      <p:ext uri="{BB962C8B-B14F-4D97-AF65-F5344CB8AC3E}">
        <p14:creationId xmlns:p14="http://schemas.microsoft.com/office/powerpoint/2010/main" val="1256364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1"/>
        </a:solidFill>
        <a:effectLst/>
      </p:bgPr>
    </p:bg>
    <p:spTree>
      <p:nvGrpSpPr>
        <p:cNvPr id="1" name=""/>
        <p:cNvGrpSpPr/>
        <p:nvPr/>
      </p:nvGrpSpPr>
      <p:grpSpPr>
        <a:xfrm>
          <a:off x="0" y="0"/>
          <a:ext cx="0" cy="0"/>
          <a:chOff x="0" y="0"/>
          <a:chExt cx="0" cy="0"/>
        </a:xfrm>
      </p:grpSpPr>
      <p:grpSp>
        <p:nvGrpSpPr>
          <p:cNvPr id="2050" name="Group 2"/>
          <p:cNvGrpSpPr/>
          <p:nvPr/>
        </p:nvGrpSpPr>
        <p:grpSpPr>
          <a:xfrm>
            <a:off x="4763" y="0"/>
            <a:ext cx="1728787" cy="6865938"/>
            <a:chOff x="3" y="0"/>
            <a:chExt cx="1089" cy="4325"/>
          </a:xfrm>
        </p:grpSpPr>
        <p:sp>
          <p:nvSpPr>
            <p:cNvPr id="13" name="Arc 3"/>
            <p:cNvSpPr/>
            <p:nvPr/>
          </p:nvSpPr>
          <p:spPr bwMode="auto">
            <a:xfrm>
              <a:off x="3" y="293"/>
              <a:ext cx="252" cy="4032"/>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zh-CN"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4" name="Arc 4"/>
            <p:cNvSpPr/>
            <p:nvPr/>
          </p:nvSpPr>
          <p:spPr bwMode="auto">
            <a:xfrm>
              <a:off x="840" y="293"/>
              <a:ext cx="252" cy="4032"/>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zh-CN"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5" name="Rectangle 5"/>
            <p:cNvSpPr>
              <a:spLocks noChangeArrowheads="1"/>
            </p:cNvSpPr>
            <p:nvPr/>
          </p:nvSpPr>
          <p:spPr bwMode="auto">
            <a:xfrm>
              <a:off x="204" y="0"/>
              <a:ext cx="672" cy="4319"/>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8800" b="1">
                  <a:solidFill>
                    <a:schemeClr val="tx1"/>
                  </a:solidFill>
                  <a:latin typeface="Arial" panose="020B0604020202020204" pitchFamily="34" charset="0"/>
                  <a:ea typeface="宋体" panose="02010600030101010101" pitchFamily="2" charset="-122"/>
                </a:defRPr>
              </a:lvl1pPr>
              <a:lvl2pPr marL="742950" indent="-285750" eaLnBrk="0" hangingPunct="0">
                <a:defRPr sz="8800" b="1">
                  <a:solidFill>
                    <a:schemeClr val="tx1"/>
                  </a:solidFill>
                  <a:latin typeface="Arial" panose="020B0604020202020204" pitchFamily="34" charset="0"/>
                  <a:ea typeface="宋体" panose="02010600030101010101" pitchFamily="2" charset="-122"/>
                </a:defRPr>
              </a:lvl2pPr>
              <a:lvl3pPr marL="1143000" indent="-228600" eaLnBrk="0" hangingPunct="0">
                <a:defRPr sz="8800" b="1">
                  <a:solidFill>
                    <a:schemeClr val="tx1"/>
                  </a:solidFill>
                  <a:latin typeface="Arial" panose="020B0604020202020204" pitchFamily="34" charset="0"/>
                  <a:ea typeface="宋体" panose="02010600030101010101" pitchFamily="2" charset="-122"/>
                </a:defRPr>
              </a:lvl3pPr>
              <a:lvl4pPr marL="1600200" indent="-228600" eaLnBrk="0" hangingPunct="0">
                <a:defRPr sz="8800" b="1">
                  <a:solidFill>
                    <a:schemeClr val="tx1"/>
                  </a:solidFill>
                  <a:latin typeface="Arial" panose="020B0604020202020204" pitchFamily="34" charset="0"/>
                  <a:ea typeface="宋体" panose="02010600030101010101" pitchFamily="2" charset="-122"/>
                </a:defRPr>
              </a:lvl4pPr>
              <a:lvl5pPr marL="2057400" indent="-228600" eaLnBrk="0" hangingPunct="0">
                <a:defRPr sz="8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zh-CN" sz="2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9" name="AutoShape 6"/>
            <p:cNvSpPr/>
            <p:nvPr/>
          </p:nvSpPr>
          <p:spPr>
            <a:xfrm rot="6000000">
              <a:off x="348" y="1644"/>
              <a:ext cx="456" cy="360"/>
            </a:xfrm>
            <a:prstGeom prst="triangle">
              <a:avLst>
                <a:gd name="adj" fmla="val 49995"/>
              </a:avLst>
            </a:prstGeom>
            <a:gradFill rotWithShape="0">
              <a:gsLst>
                <a:gs pos="0">
                  <a:schemeClr val="accent1"/>
                </a:gs>
                <a:gs pos="100000">
                  <a:schemeClr val="hlink"/>
                </a:gs>
              </a:gsLst>
              <a:lin ang="0" scaled="1"/>
              <a:tileRect/>
            </a:gradFill>
            <a:ln w="9525">
              <a:noFill/>
            </a:ln>
            <a:effectLst>
              <a:outerShdw dist="107763" dir="2699999" algn="ctr" rotWithShape="0">
                <a:schemeClr val="bg2"/>
              </a:outerShdw>
            </a:effectLst>
          </p:spPr>
          <p:txBody>
            <a:bodyPr rot="10800000" vert="eaVert"/>
            <a:lstStyle/>
            <a:p>
              <a:pPr lvl="0" eaLnBrk="1" hangingPunct="1"/>
              <a:endParaRPr lang="zh-CN" altLang="zh-CN" sz="2400" b="0" dirty="0">
                <a:latin typeface="Times New Roman" panose="02020603050405020304" pitchFamily="18" charset="0"/>
              </a:endParaRPr>
            </a:p>
          </p:txBody>
        </p:sp>
      </p:grpSp>
      <p:sp>
        <p:nvSpPr>
          <p:cNvPr id="4103" name="Rectangle 7"/>
          <p:cNvSpPr>
            <a:spLocks noGrp="1" noChangeArrowheads="1"/>
          </p:cNvSpPr>
          <p:nvPr>
            <p:ph type="ctrTitle" sz="quarter"/>
          </p:nvPr>
        </p:nvSpPr>
        <p:spPr>
          <a:xfrm>
            <a:off x="1370013" y="2286000"/>
            <a:ext cx="7772400" cy="1143000"/>
          </a:xfrm>
        </p:spPr>
        <p:txBody>
          <a:bodyPr/>
          <a:lstStyle>
            <a:lvl1pPr>
              <a:defRPr/>
            </a:lvl1pPr>
          </a:lstStyle>
          <a:p>
            <a:pPr lvl="0"/>
            <a:r>
              <a:rPr lang="zh-CN" altLang="en-US" noProof="0" smtClean="0"/>
              <a:t>单击此处编辑母版标题样式</a:t>
            </a:r>
          </a:p>
        </p:txBody>
      </p:sp>
      <p:sp>
        <p:nvSpPr>
          <p:cNvPr id="4104" name="Rectangle 8"/>
          <p:cNvSpPr>
            <a:spLocks noGrp="1" noChangeArrowheads="1"/>
          </p:cNvSpPr>
          <p:nvPr>
            <p:ph type="subTitle" sz="quarter" idx="1"/>
          </p:nvPr>
        </p:nvSpPr>
        <p:spPr>
          <a:xfrm>
            <a:off x="1371600" y="3886200"/>
            <a:ext cx="6400800" cy="1752600"/>
          </a:xfrm>
        </p:spPr>
        <p:txBody>
          <a:bodyPr anchor="ctr"/>
          <a:lstStyle>
            <a:lvl1pPr marL="0" indent="0">
              <a:buFontTx/>
              <a:buNone/>
              <a:defRPr/>
            </a:lvl1pPr>
          </a:lstStyle>
          <a:p>
            <a:pPr lvl="0"/>
            <a:r>
              <a:rPr lang="zh-CN" altLang="en-US" noProof="0" smtClean="0"/>
              <a:t>单击此处编辑母版副标题样式</a:t>
            </a:r>
          </a:p>
        </p:txBody>
      </p:sp>
      <p:sp>
        <p:nvSpPr>
          <p:cNvPr id="17" name="Rectangle 9"/>
          <p:cNvSpPr>
            <a:spLocks noGrp="1" noChangeArrowheads="1"/>
          </p:cNvSpPr>
          <p:nvPr>
            <p:ph type="dt" sz="quarter" idx="2"/>
          </p:nvPr>
        </p:nvSpPr>
        <p:spPr bwMode="auto">
          <a:xfrm>
            <a:off x="457200" y="64008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C04790C2-FF49-4E93-90E2-817C529C6916}"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8" name="Rectangle 10"/>
          <p:cNvSpPr>
            <a:spLocks noGrp="1" noChangeArrowheads="1"/>
          </p:cNvSpPr>
          <p:nvPr>
            <p:ph type="ftr" sz="quarter" idx="3"/>
          </p:nvPr>
        </p:nvSpPr>
        <p:spPr bwMode="auto">
          <a:xfrm>
            <a:off x="3200400" y="6399213"/>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9" name="Rectangle 11"/>
          <p:cNvSpPr>
            <a:spLocks noGrp="1" noChangeArrowheads="1"/>
          </p:cNvSpPr>
          <p:nvPr>
            <p:ph type="sldNum" sz="quarter" idx="4"/>
          </p:nvPr>
        </p:nvSpPr>
        <p:spPr bwMode="auto">
          <a:xfrm>
            <a:off x="7237413" y="6399213"/>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defRPr/>
            </a:pPr>
            <a:fld id="{C7074CB3-BB08-4F9A-8EE3-1F3E86C413B4}"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199313" y="247650"/>
            <a:ext cx="1943100" cy="55435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370013" y="247650"/>
            <a:ext cx="5676900" cy="55435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370013"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332413"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2075" tIns="46038" rIns="92075" bIns="46038"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1"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p:nvPr/>
        </p:nvGrpSpPr>
        <p:grpSpPr>
          <a:xfrm>
            <a:off x="4763" y="0"/>
            <a:ext cx="1728787" cy="6865938"/>
            <a:chOff x="3" y="0"/>
            <a:chExt cx="1089" cy="4325"/>
          </a:xfrm>
        </p:grpSpPr>
        <p:sp>
          <p:nvSpPr>
            <p:cNvPr id="3075" name="Arc 3"/>
            <p:cNvSpPr/>
            <p:nvPr/>
          </p:nvSpPr>
          <p:spPr bwMode="auto">
            <a:xfrm>
              <a:off x="3" y="293"/>
              <a:ext cx="252" cy="4032"/>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zh-CN"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3076" name="Arc 4"/>
            <p:cNvSpPr/>
            <p:nvPr/>
          </p:nvSpPr>
          <p:spPr bwMode="auto">
            <a:xfrm>
              <a:off x="840" y="293"/>
              <a:ext cx="252" cy="4032"/>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zh-CN"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034" name="Rectangle 5"/>
            <p:cNvSpPr>
              <a:spLocks noChangeArrowheads="1"/>
            </p:cNvSpPr>
            <p:nvPr/>
          </p:nvSpPr>
          <p:spPr bwMode="auto">
            <a:xfrm>
              <a:off x="204" y="0"/>
              <a:ext cx="672"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defRPr sz="8800" b="1">
                  <a:solidFill>
                    <a:schemeClr val="tx1"/>
                  </a:solidFill>
                  <a:latin typeface="Arial" panose="020B0604020202020204" pitchFamily="34" charset="0"/>
                  <a:ea typeface="宋体" panose="02010600030101010101" pitchFamily="2" charset="-122"/>
                </a:defRPr>
              </a:lvl1pPr>
              <a:lvl2pPr marL="742950" indent="-285750" eaLnBrk="0" hangingPunct="0">
                <a:defRPr sz="8800" b="1">
                  <a:solidFill>
                    <a:schemeClr val="tx1"/>
                  </a:solidFill>
                  <a:latin typeface="Arial" panose="020B0604020202020204" pitchFamily="34" charset="0"/>
                  <a:ea typeface="宋体" panose="02010600030101010101" pitchFamily="2" charset="-122"/>
                </a:defRPr>
              </a:lvl2pPr>
              <a:lvl3pPr marL="1143000" indent="-228600" eaLnBrk="0" hangingPunct="0">
                <a:defRPr sz="8800" b="1">
                  <a:solidFill>
                    <a:schemeClr val="tx1"/>
                  </a:solidFill>
                  <a:latin typeface="Arial" panose="020B0604020202020204" pitchFamily="34" charset="0"/>
                  <a:ea typeface="宋体" panose="02010600030101010101" pitchFamily="2" charset="-122"/>
                </a:defRPr>
              </a:lvl3pPr>
              <a:lvl4pPr marL="1600200" indent="-228600" eaLnBrk="0" hangingPunct="0">
                <a:defRPr sz="8800" b="1">
                  <a:solidFill>
                    <a:schemeClr val="tx1"/>
                  </a:solidFill>
                  <a:latin typeface="Arial" panose="020B0604020202020204" pitchFamily="34" charset="0"/>
                  <a:ea typeface="宋体" panose="02010600030101010101" pitchFamily="2" charset="-122"/>
                </a:defRPr>
              </a:lvl4pPr>
              <a:lvl5pPr marL="2057400" indent="-228600" eaLnBrk="0" hangingPunct="0">
                <a:defRPr sz="8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defRPr sz="8800" b="1">
                  <a:solidFill>
                    <a:schemeClr val="tx1"/>
                  </a:solidFill>
                  <a:latin typeface="Arial" panose="020B0604020202020204" pitchFamily="34"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zh-CN" altLang="zh-CN" sz="2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035" name="AutoShape 6"/>
            <p:cNvSpPr/>
            <p:nvPr/>
          </p:nvSpPr>
          <p:spPr>
            <a:xfrm rot="6000000">
              <a:off x="348" y="372"/>
              <a:ext cx="456" cy="360"/>
            </a:xfrm>
            <a:prstGeom prst="triangle">
              <a:avLst>
                <a:gd name="adj" fmla="val 49995"/>
              </a:avLst>
            </a:prstGeom>
            <a:gradFill rotWithShape="0">
              <a:gsLst>
                <a:gs pos="0">
                  <a:schemeClr val="accent1"/>
                </a:gs>
                <a:gs pos="100000">
                  <a:schemeClr val="hlink"/>
                </a:gs>
              </a:gsLst>
              <a:lin ang="0" scaled="1"/>
              <a:tileRect/>
            </a:gradFill>
            <a:ln w="9525">
              <a:noFill/>
            </a:ln>
            <a:effectLst>
              <a:outerShdw dist="107763" dir="2699999" algn="ctr" rotWithShape="0">
                <a:schemeClr val="bg2"/>
              </a:outerShdw>
            </a:effectLst>
          </p:spPr>
          <p:txBody>
            <a:bodyPr rot="10800000" vert="eaVert"/>
            <a:lstStyle/>
            <a:p>
              <a:pPr lvl="0" eaLnBrk="1" hangingPunct="1"/>
              <a:endParaRPr lang="zh-CN" altLang="zh-CN" sz="2400" b="0" dirty="0">
                <a:latin typeface="Times New Roman" panose="02020603050405020304" pitchFamily="18" charset="0"/>
              </a:endParaRPr>
            </a:p>
          </p:txBody>
        </p:sp>
      </p:grpSp>
      <p:sp>
        <p:nvSpPr>
          <p:cNvPr id="1027" name="Rectangle 7"/>
          <p:cNvSpPr>
            <a:spLocks noGrp="1"/>
          </p:cNvSpPr>
          <p:nvPr>
            <p:ph type="title"/>
          </p:nvPr>
        </p:nvSpPr>
        <p:spPr>
          <a:xfrm>
            <a:off x="1370013" y="247650"/>
            <a:ext cx="7772400" cy="1143000"/>
          </a:xfrm>
          <a:prstGeom prst="rect">
            <a:avLst/>
          </a:prstGeom>
          <a:noFill/>
          <a:ln w="9525">
            <a:noFill/>
          </a:ln>
        </p:spPr>
        <p:txBody>
          <a:bodyPr lIns="92075" tIns="46038" rIns="92075" bIns="46038" anchor="b"/>
          <a:lstStyle/>
          <a:p>
            <a:pPr lvl="0"/>
            <a:r>
              <a:rPr lang="zh-CN" altLang="en-US" dirty="0"/>
              <a:t>单击此处编辑母版标题样式</a:t>
            </a:r>
          </a:p>
        </p:txBody>
      </p:sp>
      <p:sp>
        <p:nvSpPr>
          <p:cNvPr id="1028" name="Rectangle 8"/>
          <p:cNvSpPr>
            <a:spLocks noGrp="1"/>
          </p:cNvSpPr>
          <p:nvPr>
            <p:ph type="body" idx="1"/>
          </p:nvPr>
        </p:nvSpPr>
        <p:spPr>
          <a:xfrm>
            <a:off x="1370013" y="1676400"/>
            <a:ext cx="7772400" cy="4114800"/>
          </a:xfrm>
          <a:prstGeom prst="rect">
            <a:avLst/>
          </a:prstGeom>
          <a:noFill/>
          <a:ln w="9525">
            <a:noFill/>
          </a:ln>
        </p:spPr>
        <p:txBody>
          <a:bodyPr lIns="92075" tIns="46038" rIns="92075" bIns="46038"/>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3081" name="Rectangle 9"/>
          <p:cNvSpPr>
            <a:spLocks noGrp="1" noChangeArrowheads="1"/>
          </p:cNvSpPr>
          <p:nvPr>
            <p:ph type="dt" sz="half" idx="2"/>
          </p:nvPr>
        </p:nvSpPr>
        <p:spPr bwMode="auto">
          <a:xfrm>
            <a:off x="4572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lvl1pPr eaLnBrk="1" hangingPunct="1">
              <a:spcBef>
                <a:spcPct val="0"/>
              </a:spcBef>
              <a:defRPr sz="1400" b="0">
                <a:latin typeface="+mj-lt"/>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D9FC1AF9-B40F-4228-93E5-F0F2B3EA82EA}"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3082" name="Rectangle 10"/>
          <p:cNvSpPr>
            <a:spLocks noGrp="1" noChangeArrowheads="1"/>
          </p:cNvSpPr>
          <p:nvPr>
            <p:ph type="ftr" sz="quarter" idx="3"/>
          </p:nvPr>
        </p:nvSpPr>
        <p:spPr bwMode="auto">
          <a:xfrm>
            <a:off x="42672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lvl1pPr algn="ctr" eaLnBrk="1" hangingPunct="1">
              <a:spcBef>
                <a:spcPct val="0"/>
              </a:spcBef>
              <a:defRPr sz="1400" b="0">
                <a:latin typeface="+mj-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3083" name="Rectangle 11"/>
          <p:cNvSpPr>
            <a:spLocks noGrp="1" noChangeArrowheads="1"/>
          </p:cNvSpPr>
          <p:nvPr>
            <p:ph type="sldNum" sz="quarter" idx="4"/>
          </p:nvPr>
        </p:nvSpPr>
        <p:spPr bwMode="auto">
          <a:xfrm>
            <a:off x="7237413"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lvl1pPr algn="r" eaLnBrk="1" hangingPunct="1">
              <a:spcBef>
                <a:spcPct val="0"/>
              </a:spcBef>
              <a:defRPr sz="1400" b="0" smtClean="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35598B9-14E8-4451-803C-CAE01B76736D}" type="slidenum">
              <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anose="02020603050405020304" pitchFamily="18" charset="0"/>
          <a:ea typeface="宋体" panose="02010600030101010101" pitchFamily="2" charset="-122"/>
        </a:defRPr>
      </a:lvl2pPr>
      <a:lvl3pPr algn="l" rtl="0" eaLnBrk="0" fontAlgn="base" hangingPunct="0">
        <a:spcBef>
          <a:spcPct val="0"/>
        </a:spcBef>
        <a:spcAft>
          <a:spcPct val="0"/>
        </a:spcAft>
        <a:defRPr sz="4400">
          <a:solidFill>
            <a:schemeClr val="tx2"/>
          </a:solidFill>
          <a:latin typeface="Times New Roman" panose="02020603050405020304" pitchFamily="18" charset="0"/>
          <a:ea typeface="宋体" panose="02010600030101010101" pitchFamily="2" charset="-122"/>
        </a:defRPr>
      </a:lvl3pPr>
      <a:lvl4pPr algn="l" rtl="0" eaLnBrk="0" fontAlgn="base" hangingPunct="0">
        <a:spcBef>
          <a:spcPct val="0"/>
        </a:spcBef>
        <a:spcAft>
          <a:spcPct val="0"/>
        </a:spcAft>
        <a:defRPr sz="4400">
          <a:solidFill>
            <a:schemeClr val="tx2"/>
          </a:solidFill>
          <a:latin typeface="Times New Roman" panose="02020603050405020304" pitchFamily="18" charset="0"/>
          <a:ea typeface="宋体" panose="02010600030101010101" pitchFamily="2" charset="-122"/>
        </a:defRPr>
      </a:lvl4pPr>
      <a:lvl5pPr algn="l" rtl="0" eaLnBrk="0" fontAlgn="base" hangingPunct="0">
        <a:spcBef>
          <a:spcPct val="0"/>
        </a:spcBef>
        <a:spcAft>
          <a:spcPct val="0"/>
        </a:spcAft>
        <a:defRPr sz="4400">
          <a:solidFill>
            <a:schemeClr val="tx2"/>
          </a:solidFill>
          <a:latin typeface="Times New Roman" panose="02020603050405020304" pitchFamily="18" charset="0"/>
          <a:ea typeface="宋体" panose="02010600030101010101" pitchFamily="2" charset="-122"/>
        </a:defRPr>
      </a:lvl5pPr>
      <a:lvl6pPr marL="457200" algn="l" rtl="0" fontAlgn="base">
        <a:spcBef>
          <a:spcPct val="0"/>
        </a:spcBef>
        <a:spcAft>
          <a:spcPct val="0"/>
        </a:spcAft>
        <a:defRPr sz="4400">
          <a:solidFill>
            <a:schemeClr val="tx2"/>
          </a:solidFill>
          <a:latin typeface="Times New Roman" panose="02020603050405020304" pitchFamily="18" charset="0"/>
          <a:ea typeface="宋体" panose="02010600030101010101" pitchFamily="2" charset="-122"/>
        </a:defRPr>
      </a:lvl6pPr>
      <a:lvl7pPr marL="914400" algn="l" rtl="0" fontAlgn="base">
        <a:spcBef>
          <a:spcPct val="0"/>
        </a:spcBef>
        <a:spcAft>
          <a:spcPct val="0"/>
        </a:spcAft>
        <a:defRPr sz="4400">
          <a:solidFill>
            <a:schemeClr val="tx2"/>
          </a:solidFill>
          <a:latin typeface="Times New Roman" panose="02020603050405020304" pitchFamily="18" charset="0"/>
          <a:ea typeface="宋体" panose="02010600030101010101" pitchFamily="2" charset="-122"/>
        </a:defRPr>
      </a:lvl7pPr>
      <a:lvl8pPr marL="1371600" algn="l" rtl="0" fontAlgn="base">
        <a:spcBef>
          <a:spcPct val="0"/>
        </a:spcBef>
        <a:spcAft>
          <a:spcPct val="0"/>
        </a:spcAft>
        <a:defRPr sz="4400">
          <a:solidFill>
            <a:schemeClr val="tx2"/>
          </a:solidFill>
          <a:latin typeface="Times New Roman" panose="02020603050405020304" pitchFamily="18" charset="0"/>
          <a:ea typeface="宋体" panose="02010600030101010101" pitchFamily="2" charset="-122"/>
        </a:defRPr>
      </a:lvl8pPr>
      <a:lvl9pPr marL="1828800" algn="l" rtl="0" fontAlgn="base">
        <a:spcBef>
          <a:spcPct val="0"/>
        </a:spcBef>
        <a:spcAft>
          <a:spcPct val="0"/>
        </a:spcAft>
        <a:defRPr sz="4400">
          <a:solidFill>
            <a:schemeClr val="tx2"/>
          </a:solidFill>
          <a:latin typeface="Times New Roman" panose="02020603050405020304" pitchFamily="18"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ea typeface="+mn-ea"/>
        </a:defRPr>
      </a:lvl2pPr>
      <a:lvl3pPr marL="1143000" indent="-228600" algn="l" rtl="0" eaLnBrk="0" fontAlgn="base" hangingPunct="0">
        <a:spcBef>
          <a:spcPct val="20000"/>
        </a:spcBef>
        <a:spcAft>
          <a:spcPct val="0"/>
        </a:spcAft>
        <a:buChar char="•"/>
        <a:defRPr sz="2400" b="1">
          <a:solidFill>
            <a:schemeClr val="tx1"/>
          </a:solidFill>
          <a:latin typeface="+mn-lt"/>
          <a:ea typeface="+mn-ea"/>
        </a:defRPr>
      </a:lvl3pPr>
      <a:lvl4pPr marL="1600200" indent="-228600" algn="l" rtl="0" eaLnBrk="0" fontAlgn="base" hangingPunct="0">
        <a:spcBef>
          <a:spcPct val="20000"/>
        </a:spcBef>
        <a:spcAft>
          <a:spcPct val="0"/>
        </a:spcAft>
        <a:buChar char="–"/>
        <a:defRPr sz="2000" b="1">
          <a:solidFill>
            <a:schemeClr val="tx1"/>
          </a:solidFill>
          <a:latin typeface="+mn-lt"/>
          <a:ea typeface="+mn-ea"/>
        </a:defRPr>
      </a:lvl4pPr>
      <a:lvl5pPr marL="2057400" indent="-228600" algn="l" rtl="0" eaLnBrk="0" fontAlgn="base" hangingPunct="0">
        <a:spcBef>
          <a:spcPct val="20000"/>
        </a:spcBef>
        <a:spcAft>
          <a:spcPct val="0"/>
        </a:spcAft>
        <a:buChar char="•"/>
        <a:defRPr sz="2000" b="1">
          <a:solidFill>
            <a:schemeClr val="tx1"/>
          </a:solidFill>
          <a:latin typeface="+mn-lt"/>
          <a:ea typeface="+mn-ea"/>
        </a:defRPr>
      </a:lvl5pPr>
      <a:lvl6pPr marL="2514600" indent="-228600" algn="l" rtl="0" fontAlgn="base">
        <a:spcBef>
          <a:spcPct val="20000"/>
        </a:spcBef>
        <a:spcAft>
          <a:spcPct val="0"/>
        </a:spcAft>
        <a:buChar char="•"/>
        <a:defRPr sz="2000" b="1">
          <a:solidFill>
            <a:schemeClr val="tx1"/>
          </a:solidFill>
          <a:latin typeface="+mn-lt"/>
          <a:ea typeface="+mn-ea"/>
        </a:defRPr>
      </a:lvl6pPr>
      <a:lvl7pPr marL="2971800" indent="-228600" algn="l" rtl="0" fontAlgn="base">
        <a:spcBef>
          <a:spcPct val="20000"/>
        </a:spcBef>
        <a:spcAft>
          <a:spcPct val="0"/>
        </a:spcAft>
        <a:buChar char="•"/>
        <a:defRPr sz="2000" b="1">
          <a:solidFill>
            <a:schemeClr val="tx1"/>
          </a:solidFill>
          <a:latin typeface="+mn-lt"/>
          <a:ea typeface="+mn-ea"/>
        </a:defRPr>
      </a:lvl7pPr>
      <a:lvl8pPr marL="3429000" indent="-228600" algn="l" rtl="0" fontAlgn="base">
        <a:spcBef>
          <a:spcPct val="20000"/>
        </a:spcBef>
        <a:spcAft>
          <a:spcPct val="0"/>
        </a:spcAft>
        <a:buChar char="•"/>
        <a:defRPr sz="2000" b="1">
          <a:solidFill>
            <a:schemeClr val="tx1"/>
          </a:solidFill>
          <a:latin typeface="+mn-lt"/>
          <a:ea typeface="+mn-ea"/>
        </a:defRPr>
      </a:lvl8pPr>
      <a:lvl9pPr marL="3886200" indent="-228600" algn="l" rtl="0" fontAlgn="base">
        <a:spcBef>
          <a:spcPct val="20000"/>
        </a:spcBef>
        <a:spcAft>
          <a:spcPct val="0"/>
        </a:spcAft>
        <a:buChar char="•"/>
        <a:defRPr sz="2000"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hualixy.com/tm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txBox="1">
            <a:spLocks noGrp="1" noChangeArrowheads="1"/>
          </p:cNvSpPr>
          <p:nvPr>
            <p:ph type="dt" sz="half" idx="2"/>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2F0FED49-E768-4BB4-B127-11B064870747}"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5123" name="Rectangle 11"/>
          <p:cNvSpPr txBox="1">
            <a:spLocks noGrp="1"/>
          </p:cNvSpPr>
          <p:nvPr>
            <p:ph type="sldNum" sz="quarter" idx="4"/>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ea typeface="+mn-ea"/>
                <a:cs typeface="+mn-cs"/>
              </a:rPr>
              <a:t>1</a:t>
            </a:fld>
            <a:endParaRPr lang="en-US" altLang="zh-CN" sz="1400" b="0" dirty="0">
              <a:latin typeface="Times New Roman" panose="02020603050405020304" pitchFamily="18" charset="0"/>
              <a:ea typeface="+mn-ea"/>
              <a:cs typeface="+mn-cs"/>
            </a:endParaRPr>
          </a:p>
        </p:txBody>
      </p:sp>
      <p:sp>
        <p:nvSpPr>
          <p:cNvPr id="5124" name="Rectangle 2"/>
          <p:cNvSpPr>
            <a:spLocks noGrp="1"/>
          </p:cNvSpPr>
          <p:nvPr>
            <p:ph type="ctrTitle" sz="quarter"/>
          </p:nvPr>
        </p:nvSpPr>
        <p:spPr>
          <a:xfrm>
            <a:off x="1116013" y="873125"/>
            <a:ext cx="7772400" cy="1296988"/>
          </a:xfrm>
          <a:ln/>
        </p:spPr>
        <p:txBody>
          <a:bodyPr vert="horz" wrap="square" lIns="92075" tIns="46038" rIns="92075" bIns="46038" anchor="b"/>
          <a:lstStyle/>
          <a:p>
            <a:pPr algn="ctr" eaLnBrk="1" hangingPunct="1">
              <a:buClrTx/>
              <a:buSzTx/>
              <a:buFontTx/>
            </a:pPr>
            <a:r>
              <a:rPr lang="en-US" altLang="zh-CN" sz="6000" b="1" dirty="0">
                <a:solidFill>
                  <a:srgbClr val="000000"/>
                </a:solidFill>
                <a:latin typeface="+mj-lt"/>
                <a:ea typeface="+mj-ea"/>
                <a:cs typeface="+mj-cs"/>
              </a:rPr>
              <a:t>2021</a:t>
            </a:r>
            <a:r>
              <a:rPr lang="zh-CN" altLang="en-US" sz="6000" b="1" dirty="0">
                <a:solidFill>
                  <a:srgbClr val="000000"/>
                </a:solidFill>
                <a:latin typeface="+mj-lt"/>
                <a:ea typeface="+mj-ea"/>
                <a:cs typeface="+mj-cs"/>
              </a:rPr>
              <a:t>届</a:t>
            </a:r>
            <a:endParaRPr lang="zh-CN" altLang="zh-CN" sz="6000" b="1" dirty="0">
              <a:solidFill>
                <a:srgbClr val="000000"/>
              </a:solidFill>
              <a:latin typeface="+mj-lt"/>
              <a:ea typeface="+mj-ea"/>
              <a:cs typeface="+mj-cs"/>
            </a:endParaRPr>
          </a:p>
        </p:txBody>
      </p:sp>
      <p:sp>
        <p:nvSpPr>
          <p:cNvPr id="5125" name="Rectangle 3"/>
          <p:cNvSpPr>
            <a:spLocks noGrp="1"/>
          </p:cNvSpPr>
          <p:nvPr>
            <p:ph type="subTitle" sz="quarter" idx="1"/>
          </p:nvPr>
        </p:nvSpPr>
        <p:spPr>
          <a:xfrm>
            <a:off x="900113" y="2205038"/>
            <a:ext cx="8243887" cy="3433762"/>
          </a:xfrm>
          <a:ln/>
        </p:spPr>
        <p:txBody>
          <a:bodyPr vert="horz" wrap="square" lIns="92075" tIns="46038" rIns="92075" bIns="46038" anchor="ctr"/>
          <a:lstStyle/>
          <a:p>
            <a:pPr eaLnBrk="1" hangingPunct="1">
              <a:buClrTx/>
              <a:buSzTx/>
            </a:pPr>
            <a:r>
              <a:rPr lang="zh-CN" altLang="en-US" sz="8800" dirty="0">
                <a:solidFill>
                  <a:srgbClr val="FF0000"/>
                </a:solidFill>
                <a:latin typeface="+mn-lt"/>
                <a:ea typeface="+mn-ea"/>
                <a:cs typeface="+mn-cs"/>
              </a:rPr>
              <a:t>校外实习动员会</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3861F99D-BC91-4457-AB18-491E649464DC}"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6387"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10</a:t>
            </a:fld>
            <a:endParaRPr lang="en-US" altLang="zh-CN" sz="1400" b="0" dirty="0">
              <a:latin typeface="Times New Roman" panose="02020603050405020304" pitchFamily="18" charset="0"/>
            </a:endParaRPr>
          </a:p>
        </p:txBody>
      </p:sp>
      <p:sp>
        <p:nvSpPr>
          <p:cNvPr id="16388" name="Rectangle 2"/>
          <p:cNvSpPr>
            <a:spLocks noGrp="1"/>
          </p:cNvSpPr>
          <p:nvPr>
            <p:ph type="title"/>
          </p:nvPr>
        </p:nvSpPr>
        <p:spPr>
          <a:ln/>
        </p:spPr>
        <p:txBody>
          <a:bodyPr vert="horz" wrap="square" lIns="92075" tIns="46038" rIns="92075" bIns="46038" anchor="b"/>
          <a:lstStyle/>
          <a:p>
            <a:pPr eaLnBrk="1" hangingPunct="1"/>
            <a:endParaRPr lang="zh-CN" altLang="zh-CN" dirty="0"/>
          </a:p>
        </p:txBody>
      </p:sp>
      <p:sp>
        <p:nvSpPr>
          <p:cNvPr id="16389" name="Rectangle 3"/>
          <p:cNvSpPr>
            <a:spLocks noGrp="1"/>
          </p:cNvSpPr>
          <p:nvPr>
            <p:ph idx="1"/>
          </p:nvPr>
        </p:nvSpPr>
        <p:spPr>
          <a:ln/>
        </p:spPr>
        <p:txBody>
          <a:bodyPr vert="horz" wrap="square" lIns="92075" tIns="46038" rIns="92075" bIns="46038" anchor="t"/>
          <a:lstStyle/>
          <a:p>
            <a:pPr marL="0" indent="0" eaLnBrk="1" hangingPunct="1">
              <a:lnSpc>
                <a:spcPct val="120000"/>
              </a:lnSpc>
              <a:buNone/>
            </a:pPr>
            <a:r>
              <a:rPr lang="en-US" altLang="zh-CN" sz="2000" dirty="0"/>
              <a:t>7</a:t>
            </a:r>
            <a:r>
              <a:rPr lang="zh-CN" altLang="en-US" sz="2000" dirty="0"/>
              <a:t>、开始实习后，及时将学校所发的相关表格送交所在实习单位。按照</a:t>
            </a:r>
            <a:r>
              <a:rPr lang="en-US" altLang="zh-CN" sz="2000" dirty="0"/>
              <a:t>《</a:t>
            </a:r>
            <a:r>
              <a:rPr lang="zh-CN" altLang="en-US" sz="2000" dirty="0"/>
              <a:t>校外分散实习手册</a:t>
            </a:r>
            <a:r>
              <a:rPr lang="en-US" altLang="zh-CN" sz="2000" dirty="0"/>
              <a:t>》</a:t>
            </a:r>
            <a:r>
              <a:rPr lang="zh-CN" altLang="en-US" sz="2000" dirty="0"/>
              <a:t>的要求，认真完成实习规定的各项任务，以</a:t>
            </a:r>
            <a:r>
              <a:rPr lang="zh-CN" altLang="en-US" sz="2000" dirty="0">
                <a:solidFill>
                  <a:srgbClr val="FF0000"/>
                </a:solidFill>
              </a:rPr>
              <a:t>工作小结</a:t>
            </a:r>
            <a:r>
              <a:rPr lang="zh-CN" altLang="en-US" sz="2000" dirty="0"/>
              <a:t>的形式详细记录实习的主要内容及实习任务的完成情况并交给校内、外指导教师批阅，指导教师将以此作为对学生</a:t>
            </a:r>
            <a:r>
              <a:rPr lang="zh-CN" altLang="en-US" sz="2000" dirty="0">
                <a:solidFill>
                  <a:srgbClr val="FF0000"/>
                </a:solidFill>
              </a:rPr>
              <a:t>实习成绩</a:t>
            </a:r>
            <a:r>
              <a:rPr lang="zh-CN" altLang="en-US" sz="2000" dirty="0"/>
              <a:t>评定的依据</a:t>
            </a:r>
          </a:p>
          <a:p>
            <a:pPr marL="0" indent="0" eaLnBrk="1" hangingPunct="1">
              <a:lnSpc>
                <a:spcPct val="120000"/>
              </a:lnSpc>
              <a:buNone/>
            </a:pPr>
            <a:r>
              <a:rPr lang="en-US" altLang="zh-CN" sz="2000" dirty="0"/>
              <a:t>8</a:t>
            </a:r>
            <a:r>
              <a:rPr lang="zh-CN" altLang="en-US" sz="2000" dirty="0"/>
              <a:t>、实习期间实习学生应每周至少一次向学校指导教师汇报实习进展情况。特别是，当学生</a:t>
            </a:r>
            <a:r>
              <a:rPr lang="zh-CN" altLang="en-US" sz="2000" dirty="0">
                <a:solidFill>
                  <a:srgbClr val="FF0000"/>
                </a:solidFill>
              </a:rPr>
              <a:t>变更实习单位</a:t>
            </a:r>
            <a:r>
              <a:rPr lang="zh-CN" altLang="en-US" sz="2000" dirty="0"/>
              <a:t>以及联系方式变化时应在一周内告知学校指导教师。</a:t>
            </a:r>
            <a:endParaRPr lang="zh-CN" altLang="en-US" sz="2400" dirty="0"/>
          </a:p>
          <a:p>
            <a:pPr marL="0" indent="0" eaLnBrk="1" hangingPunct="1">
              <a:lnSpc>
                <a:spcPct val="120000"/>
              </a:lnSpc>
              <a:buNone/>
            </a:pPr>
            <a:r>
              <a:rPr lang="en-US" altLang="zh-CN" sz="2000" dirty="0">
                <a:sym typeface="+mn-ea"/>
              </a:rPr>
              <a:t>9</a:t>
            </a:r>
            <a:r>
              <a:rPr lang="zh-CN" altLang="en-US" sz="2000" dirty="0">
                <a:sym typeface="+mn-ea"/>
              </a:rPr>
              <a:t>、生产实习结束时，必须完成</a:t>
            </a:r>
            <a:r>
              <a:rPr lang="zh-CN" altLang="en-US" sz="2000" dirty="0">
                <a:solidFill>
                  <a:srgbClr val="FF0000"/>
                </a:solidFill>
                <a:sym typeface="+mn-ea"/>
              </a:rPr>
              <a:t>实习报告并</a:t>
            </a:r>
            <a:r>
              <a:rPr lang="zh-CN" altLang="en-US" sz="2000" dirty="0">
                <a:sym typeface="+mn-ea"/>
              </a:rPr>
              <a:t>由实习单位指导教师批阅，同时在实习成绩鉴定表上做出书面评定并</a:t>
            </a:r>
            <a:r>
              <a:rPr lang="zh-CN" altLang="en-US" sz="2000" dirty="0">
                <a:solidFill>
                  <a:srgbClr val="FF0000"/>
                </a:solidFill>
                <a:sym typeface="+mn-ea"/>
              </a:rPr>
              <a:t>加盖实习单位公章；</a:t>
            </a:r>
            <a:endParaRPr lang="zh-CN" altLang="en-US" sz="2000" dirty="0">
              <a:solidFill>
                <a:srgbClr val="FF0000"/>
              </a:solidFill>
            </a:endParaRPr>
          </a:p>
          <a:p>
            <a:pPr marL="0" indent="0" eaLnBrk="1" hangingPunct="1">
              <a:lnSpc>
                <a:spcPct val="120000"/>
              </a:lnSpc>
              <a:buNone/>
            </a:pPr>
            <a:r>
              <a:rPr lang="en-US" altLang="zh-CN" sz="2000" dirty="0">
                <a:sym typeface="+mn-ea"/>
              </a:rPr>
              <a:t>10</a:t>
            </a:r>
            <a:r>
              <a:rPr lang="zh-CN" altLang="en-US" sz="2000" dirty="0">
                <a:sym typeface="+mn-ea"/>
              </a:rPr>
              <a:t>、按学校规定时间内，把实习小结、实习报告上交给指导教师。</a:t>
            </a:r>
            <a:endParaRPr lang="zh-CN" altLang="en-US" sz="2000" dirty="0"/>
          </a:p>
          <a:p>
            <a:pPr marL="0" indent="0" eaLnBrk="1" hangingPunct="1">
              <a:lnSpc>
                <a:spcPct val="120000"/>
              </a:lnSpc>
              <a:buNone/>
            </a:pPr>
            <a:r>
              <a:rPr lang="en-US" altLang="zh-CN" sz="2000" dirty="0">
                <a:sym typeface="+mn-ea"/>
              </a:rPr>
              <a:t>11</a:t>
            </a:r>
            <a:r>
              <a:rPr lang="zh-CN" altLang="en-US" sz="2000" dirty="0">
                <a:sym typeface="+mn-ea"/>
              </a:rPr>
              <a:t>、按照二级学院要求，在规定时间内返校进行</a:t>
            </a:r>
            <a:r>
              <a:rPr lang="zh-CN" altLang="en-US" sz="2000" dirty="0">
                <a:solidFill>
                  <a:srgbClr val="FF0000"/>
                </a:solidFill>
                <a:sym typeface="+mn-ea"/>
              </a:rPr>
              <a:t>毕业论文</a:t>
            </a:r>
            <a:r>
              <a:rPr lang="zh-CN" altLang="en-US" sz="2000" dirty="0">
                <a:sym typeface="+mn-ea"/>
              </a:rPr>
              <a:t>（设计）的答辩，并按时完成和提交毕业论文（设计）相关表格；</a:t>
            </a:r>
            <a:endParaRPr lang="zh-CN" altLang="en-US" sz="2000" dirty="0"/>
          </a:p>
          <a:p>
            <a:pPr marL="0" indent="0" eaLnBrk="1" hangingPunct="1">
              <a:lnSpc>
                <a:spcPct val="130000"/>
              </a:lnSpc>
              <a:buNone/>
            </a:pPr>
            <a:endParaRPr lang="en-US" altLang="zh-CN" sz="2000"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F8E7A10B-4009-43BC-B50D-ED2B8819D2A1}"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8435"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11</a:t>
            </a:fld>
            <a:endParaRPr lang="en-US" altLang="zh-CN" sz="1400" b="0" dirty="0">
              <a:latin typeface="Times New Roman" panose="02020603050405020304" pitchFamily="18" charset="0"/>
            </a:endParaRPr>
          </a:p>
        </p:txBody>
      </p:sp>
      <p:sp>
        <p:nvSpPr>
          <p:cNvPr id="18436" name="Rectangle 2"/>
          <p:cNvSpPr>
            <a:spLocks noGrp="1"/>
          </p:cNvSpPr>
          <p:nvPr>
            <p:ph type="title"/>
          </p:nvPr>
        </p:nvSpPr>
        <p:spPr>
          <a:ln/>
        </p:spPr>
        <p:txBody>
          <a:bodyPr vert="horz" wrap="square" lIns="92075" tIns="46038" rIns="92075" bIns="46038" anchor="b"/>
          <a:lstStyle/>
          <a:p>
            <a:pPr eaLnBrk="1" hangingPunct="1"/>
            <a:r>
              <a:rPr lang="zh-CN" altLang="en-US" dirty="0"/>
              <a:t>毕业设计（论文） </a:t>
            </a:r>
          </a:p>
        </p:txBody>
      </p:sp>
      <p:sp>
        <p:nvSpPr>
          <p:cNvPr id="18437" name="Rectangle 3"/>
          <p:cNvSpPr>
            <a:spLocks noGrp="1"/>
          </p:cNvSpPr>
          <p:nvPr>
            <p:ph idx="1"/>
          </p:nvPr>
        </p:nvSpPr>
        <p:spPr>
          <a:xfrm>
            <a:off x="1655763" y="1665288"/>
            <a:ext cx="7129462" cy="4021137"/>
          </a:xfrm>
          <a:ln/>
        </p:spPr>
        <p:txBody>
          <a:bodyPr vert="horz" wrap="square" lIns="92075" tIns="46038" rIns="92075" bIns="46038" anchor="t"/>
          <a:lstStyle/>
          <a:p>
            <a:pPr eaLnBrk="1" hangingPunct="1"/>
            <a:r>
              <a:rPr lang="zh-CN" altLang="en-US" sz="2800" dirty="0"/>
              <a:t>教师拟题 </a:t>
            </a:r>
            <a:r>
              <a:rPr lang="en-US" altLang="zh-CN" sz="2800" dirty="0"/>
              <a:t>(12</a:t>
            </a:r>
            <a:r>
              <a:rPr lang="zh-CN" altLang="en-US" sz="2800" dirty="0"/>
              <a:t>月中旬</a:t>
            </a:r>
            <a:r>
              <a:rPr lang="en-US" altLang="zh-CN" sz="2800" dirty="0"/>
              <a:t>)</a:t>
            </a:r>
          </a:p>
          <a:p>
            <a:pPr eaLnBrk="1" hangingPunct="1"/>
            <a:r>
              <a:rPr lang="zh-CN" altLang="en-US" sz="2800" dirty="0"/>
              <a:t>学生选题及任务布置（</a:t>
            </a:r>
            <a:r>
              <a:rPr lang="en-US" altLang="zh-CN" sz="2800" dirty="0"/>
              <a:t>1</a:t>
            </a:r>
            <a:r>
              <a:rPr lang="zh-CN" altLang="en-US" sz="2800" dirty="0"/>
              <a:t>月下旬） </a:t>
            </a:r>
          </a:p>
          <a:p>
            <a:pPr eaLnBrk="1" hangingPunct="1"/>
            <a:r>
              <a:rPr lang="zh-CN" altLang="en-US" sz="2800" dirty="0"/>
              <a:t>毕业设计（论文）的指导（</a:t>
            </a:r>
            <a:r>
              <a:rPr lang="en-US" altLang="zh-CN" sz="2800" dirty="0"/>
              <a:t>2.3.4</a:t>
            </a:r>
            <a:r>
              <a:rPr lang="zh-CN" altLang="en-US" sz="2800" dirty="0"/>
              <a:t>月）</a:t>
            </a:r>
          </a:p>
          <a:p>
            <a:pPr eaLnBrk="1" hangingPunct="1"/>
            <a:r>
              <a:rPr lang="zh-CN" altLang="en-US" sz="2800" dirty="0"/>
              <a:t>毕业设计（论文）的评议 （</a:t>
            </a:r>
            <a:r>
              <a:rPr lang="en-US" altLang="zh-CN" sz="2800" dirty="0"/>
              <a:t>5</a:t>
            </a:r>
            <a:r>
              <a:rPr lang="zh-CN" altLang="en-US" sz="2800" dirty="0"/>
              <a:t>月）</a:t>
            </a:r>
          </a:p>
          <a:p>
            <a:pPr algn="just" eaLnBrk="1" hangingPunct="1"/>
            <a:r>
              <a:rPr lang="zh-CN" altLang="en-US" sz="2800" dirty="0"/>
              <a:t>答辩准备与资格审查（</a:t>
            </a:r>
            <a:r>
              <a:rPr lang="en-US" altLang="zh-CN" sz="2800" dirty="0"/>
              <a:t>5</a:t>
            </a:r>
            <a:r>
              <a:rPr lang="zh-CN" altLang="en-US" sz="2800" dirty="0"/>
              <a:t>月）</a:t>
            </a:r>
          </a:p>
          <a:p>
            <a:pPr eaLnBrk="1" hangingPunct="1"/>
            <a:r>
              <a:rPr lang="zh-CN" altLang="en-US" sz="2800" dirty="0"/>
              <a:t>答辩 （</a:t>
            </a:r>
            <a:r>
              <a:rPr lang="en-US" altLang="zh-CN" sz="2800" dirty="0"/>
              <a:t>5</a:t>
            </a:r>
            <a:r>
              <a:rPr lang="zh-CN" altLang="en-US" sz="2800" dirty="0"/>
              <a:t>月上旬）</a:t>
            </a:r>
          </a:p>
          <a:p>
            <a:pPr algn="just" eaLnBrk="1" hangingPunct="1"/>
            <a:r>
              <a:rPr lang="zh-CN" altLang="en-US" sz="2800" dirty="0"/>
              <a:t>成绩评定（</a:t>
            </a:r>
            <a:r>
              <a:rPr lang="en-US" altLang="zh-CN" sz="2800" dirty="0"/>
              <a:t>5</a:t>
            </a:r>
            <a:r>
              <a:rPr lang="zh-CN" altLang="en-US" sz="2800" dirty="0"/>
              <a:t>月中旬）</a:t>
            </a:r>
            <a:r>
              <a:rPr lang="zh-CN" altLang="en-US" dirty="0"/>
              <a:t> </a:t>
            </a:r>
          </a:p>
          <a:p>
            <a:pPr eaLnBrk="1" hangingPunct="1"/>
            <a:endParaRPr lang="en-US" altLang="zh-C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FC4325CE-9B2D-4B0D-AD92-EF2926B3DFB0}"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9459"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12</a:t>
            </a:fld>
            <a:endParaRPr lang="en-US" altLang="zh-CN" sz="1400" b="0" dirty="0">
              <a:latin typeface="Times New Roman" panose="02020603050405020304" pitchFamily="18" charset="0"/>
            </a:endParaRPr>
          </a:p>
        </p:txBody>
      </p:sp>
      <p:sp>
        <p:nvSpPr>
          <p:cNvPr id="19460" name="Rectangle 2"/>
          <p:cNvSpPr>
            <a:spLocks noGrp="1"/>
          </p:cNvSpPr>
          <p:nvPr>
            <p:ph type="title"/>
          </p:nvPr>
        </p:nvSpPr>
        <p:spPr>
          <a:ln/>
        </p:spPr>
        <p:txBody>
          <a:bodyPr vert="horz" wrap="square" lIns="92075" tIns="46038" rIns="92075" bIns="46038" anchor="b"/>
          <a:lstStyle/>
          <a:p>
            <a:pPr eaLnBrk="1" hangingPunct="1"/>
            <a:endParaRPr lang="zh-CN" altLang="zh-CN" dirty="0"/>
          </a:p>
        </p:txBody>
      </p:sp>
      <p:sp>
        <p:nvSpPr>
          <p:cNvPr id="19461" name="Rectangle 3"/>
          <p:cNvSpPr>
            <a:spLocks noGrp="1"/>
          </p:cNvSpPr>
          <p:nvPr>
            <p:ph idx="1"/>
          </p:nvPr>
        </p:nvSpPr>
        <p:spPr>
          <a:xfrm>
            <a:off x="1370013" y="2636838"/>
            <a:ext cx="7772400" cy="3154362"/>
          </a:xfrm>
          <a:ln/>
        </p:spPr>
        <p:txBody>
          <a:bodyPr vert="horz" wrap="square" lIns="92075" tIns="46038" rIns="92075" bIns="46038" anchor="t"/>
          <a:lstStyle/>
          <a:p>
            <a:pPr eaLnBrk="1" hangingPunct="1">
              <a:buNone/>
            </a:pPr>
            <a:r>
              <a:rPr lang="en-US" altLang="zh-CN" dirty="0"/>
              <a:t>                          </a:t>
            </a:r>
            <a:r>
              <a:rPr lang="zh-CN" altLang="en-US" sz="6000" dirty="0">
                <a:solidFill>
                  <a:srgbClr val="000000"/>
                </a:solidFill>
              </a:rPr>
              <a:t>谢谢 </a:t>
            </a:r>
            <a:r>
              <a:rPr lang="en-US" altLang="zh-CN" sz="6000" dirty="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459377BA-7970-4FE8-8C1E-47243099A386}"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7171"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2</a:t>
            </a:fld>
            <a:endParaRPr lang="en-US" altLang="zh-CN" sz="1400" b="0" dirty="0">
              <a:latin typeface="Times New Roman" panose="02020603050405020304" pitchFamily="18" charset="0"/>
            </a:endParaRPr>
          </a:p>
        </p:txBody>
      </p:sp>
      <p:sp>
        <p:nvSpPr>
          <p:cNvPr id="7172" name="Rectangle 2"/>
          <p:cNvSpPr>
            <a:spLocks noGrp="1"/>
          </p:cNvSpPr>
          <p:nvPr>
            <p:ph type="title"/>
          </p:nvPr>
        </p:nvSpPr>
        <p:spPr>
          <a:xfrm>
            <a:off x="647700" y="247650"/>
            <a:ext cx="8496300" cy="1143000"/>
          </a:xfrm>
          <a:ln/>
        </p:spPr>
        <p:txBody>
          <a:bodyPr vert="horz" wrap="square" lIns="92075" tIns="46038" rIns="92075" bIns="46038" anchor="b"/>
          <a:lstStyle/>
          <a:p>
            <a:pPr eaLnBrk="1" hangingPunct="1"/>
            <a:r>
              <a:rPr lang="zh-CN" altLang="en-US" b="1" dirty="0">
                <a:solidFill>
                  <a:srgbClr val="000000"/>
                </a:solidFill>
              </a:rPr>
              <a:t>一 、分散教学实习的目的和意义</a:t>
            </a:r>
            <a:r>
              <a:rPr lang="zh-CN" altLang="en-US" dirty="0"/>
              <a:t> </a:t>
            </a:r>
          </a:p>
        </p:txBody>
      </p:sp>
      <p:sp>
        <p:nvSpPr>
          <p:cNvPr id="7173" name="Rectangle 3"/>
          <p:cNvSpPr>
            <a:spLocks noGrp="1"/>
          </p:cNvSpPr>
          <p:nvPr>
            <p:ph idx="1"/>
          </p:nvPr>
        </p:nvSpPr>
        <p:spPr>
          <a:ln/>
        </p:spPr>
        <p:txBody>
          <a:bodyPr vert="horz" wrap="square" lIns="92075" tIns="46038" rIns="92075" bIns="46038" anchor="t"/>
          <a:lstStyle/>
          <a:p>
            <a:pPr marL="0" indent="0" eaLnBrk="1" hangingPunct="1">
              <a:lnSpc>
                <a:spcPct val="130000"/>
              </a:lnSpc>
              <a:buNone/>
            </a:pPr>
            <a:r>
              <a:rPr lang="en-US" altLang="zh-CN" sz="2800" dirty="0"/>
              <a:t>      </a:t>
            </a:r>
            <a:r>
              <a:rPr lang="zh-CN" altLang="en-US" sz="2800" dirty="0"/>
              <a:t>更好地突出</a:t>
            </a:r>
            <a:r>
              <a:rPr lang="zh-CN" altLang="en-US" sz="2800" dirty="0">
                <a:solidFill>
                  <a:srgbClr val="FF0000"/>
                </a:solidFill>
              </a:rPr>
              <a:t>应用型本科教学</a:t>
            </a:r>
            <a:r>
              <a:rPr lang="zh-CN" altLang="en-US" sz="2800" dirty="0"/>
              <a:t>的开放性、实践性，使教学活动更好地</a:t>
            </a:r>
            <a:r>
              <a:rPr lang="zh-CN" altLang="en-US" sz="2800" dirty="0">
                <a:solidFill>
                  <a:srgbClr val="FF0000"/>
                </a:solidFill>
              </a:rPr>
              <a:t>面向社会、面向实践、面向企业</a:t>
            </a:r>
            <a:r>
              <a:rPr lang="zh-CN" altLang="en-US" sz="2800" dirty="0"/>
              <a:t>；加强学生实际综合应用能力的培养，提高毕业生的就业竞争力</a:t>
            </a:r>
            <a:r>
              <a:rPr lang="zh-CN" altLang="en-U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4A86FE94-69B9-451F-BE46-3713A315F2B6}"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8195"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3</a:t>
            </a:fld>
            <a:endParaRPr lang="en-US" altLang="zh-CN" sz="1400" b="0" dirty="0">
              <a:latin typeface="Times New Roman" panose="02020603050405020304" pitchFamily="18" charset="0"/>
            </a:endParaRPr>
          </a:p>
        </p:txBody>
      </p:sp>
      <p:sp>
        <p:nvSpPr>
          <p:cNvPr id="8196" name="Rectangle 2"/>
          <p:cNvSpPr>
            <a:spLocks noGrp="1"/>
          </p:cNvSpPr>
          <p:nvPr>
            <p:ph type="title"/>
          </p:nvPr>
        </p:nvSpPr>
        <p:spPr>
          <a:xfrm>
            <a:off x="1371600" y="225425"/>
            <a:ext cx="7772400" cy="1143000"/>
          </a:xfrm>
          <a:ln/>
        </p:spPr>
        <p:txBody>
          <a:bodyPr vert="horz" wrap="square" lIns="92075" tIns="46038" rIns="92075" bIns="46038" anchor="b"/>
          <a:lstStyle/>
          <a:p>
            <a:pPr eaLnBrk="1" hangingPunct="1"/>
            <a:r>
              <a:rPr lang="zh-CN" altLang="en-US" b="1" dirty="0">
                <a:solidFill>
                  <a:srgbClr val="000000"/>
                </a:solidFill>
              </a:rPr>
              <a:t>二、分散教学实习的性质</a:t>
            </a:r>
          </a:p>
        </p:txBody>
      </p:sp>
      <p:sp>
        <p:nvSpPr>
          <p:cNvPr id="8197" name="Rectangle 3"/>
          <p:cNvSpPr>
            <a:spLocks noGrp="1"/>
          </p:cNvSpPr>
          <p:nvPr>
            <p:ph idx="1"/>
          </p:nvPr>
        </p:nvSpPr>
        <p:spPr>
          <a:ln/>
        </p:spPr>
        <p:txBody>
          <a:bodyPr vert="horz" wrap="square" lIns="92075" tIns="46038" rIns="92075" bIns="46038" anchor="t"/>
          <a:lstStyle/>
          <a:p>
            <a:pPr marL="0" indent="0" eaLnBrk="1" hangingPunct="1">
              <a:lnSpc>
                <a:spcPct val="130000"/>
              </a:lnSpc>
              <a:buNone/>
            </a:pPr>
            <a:r>
              <a:rPr lang="en-US" altLang="zh-CN" dirty="0"/>
              <a:t>      </a:t>
            </a:r>
            <a:r>
              <a:rPr lang="zh-CN" altLang="en-US" sz="2800" dirty="0"/>
              <a:t>分散教学实践是各个专业课堂教学不可缺少的一部分，是课堂理论教学的延伸和补充，目的是为学生提供真实的工作环境，全面实践校内教学所学的专业知识，基本技能，以达到职业综合素质的提升，从而为专业学习打下良好的基础，最终达到全方位增强学生就业能力的目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83A1F18B-D081-479E-A782-1EECBC46464F}"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9219"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4</a:t>
            </a:fld>
            <a:endParaRPr lang="en-US" altLang="zh-CN" sz="1400" b="0" dirty="0">
              <a:latin typeface="Times New Roman" panose="02020603050405020304" pitchFamily="18" charset="0"/>
            </a:endParaRPr>
          </a:p>
        </p:txBody>
      </p:sp>
      <p:sp>
        <p:nvSpPr>
          <p:cNvPr id="9220" name="Rectangle 2"/>
          <p:cNvSpPr>
            <a:spLocks noGrp="1"/>
          </p:cNvSpPr>
          <p:nvPr>
            <p:ph type="title"/>
          </p:nvPr>
        </p:nvSpPr>
        <p:spPr>
          <a:ln/>
        </p:spPr>
        <p:txBody>
          <a:bodyPr vert="horz" wrap="square" lIns="92075" tIns="46038" rIns="92075" bIns="46038" anchor="b"/>
          <a:lstStyle/>
          <a:p>
            <a:pPr eaLnBrk="1" hangingPunct="1"/>
            <a:r>
              <a:rPr lang="zh-CN" altLang="en-US" dirty="0">
                <a:solidFill>
                  <a:srgbClr val="000000"/>
                </a:solidFill>
              </a:rPr>
              <a:t>三 校外分散教学的时间安排</a:t>
            </a:r>
          </a:p>
        </p:txBody>
      </p:sp>
      <p:sp>
        <p:nvSpPr>
          <p:cNvPr id="9221" name="Rectangle 3"/>
          <p:cNvSpPr>
            <a:spLocks noGrp="1"/>
          </p:cNvSpPr>
          <p:nvPr>
            <p:ph idx="1"/>
          </p:nvPr>
        </p:nvSpPr>
        <p:spPr>
          <a:xfrm>
            <a:off x="1370013" y="1676400"/>
            <a:ext cx="7772400" cy="4632325"/>
          </a:xfrm>
          <a:ln/>
        </p:spPr>
        <p:txBody>
          <a:bodyPr vert="horz" wrap="square" lIns="92075" tIns="46038" rIns="92075" bIns="46038" anchor="t"/>
          <a:lstStyle/>
          <a:p>
            <a:pPr eaLnBrk="1" hangingPunct="1">
              <a:lnSpc>
                <a:spcPct val="90000"/>
              </a:lnSpc>
              <a:buNone/>
            </a:pPr>
            <a:r>
              <a:rPr lang="en-US" altLang="zh-CN" sz="3600" dirty="0"/>
              <a:t>1</a:t>
            </a:r>
            <a:r>
              <a:rPr lang="zh-CN" altLang="en-US" sz="3600" dirty="0"/>
              <a:t>、顶岗实习（</a:t>
            </a:r>
            <a:r>
              <a:rPr lang="en-US" altLang="zh-CN" sz="3600" dirty="0">
                <a:solidFill>
                  <a:srgbClr val="FF0000"/>
                </a:solidFill>
              </a:rPr>
              <a:t>10</a:t>
            </a:r>
            <a:r>
              <a:rPr lang="zh-CN" altLang="en-US" sz="3600" dirty="0">
                <a:solidFill>
                  <a:srgbClr val="FF0000"/>
                </a:solidFill>
              </a:rPr>
              <a:t>学分</a:t>
            </a:r>
            <a:r>
              <a:rPr lang="zh-CN" altLang="en-US" sz="3600" dirty="0"/>
              <a:t>）：</a:t>
            </a:r>
          </a:p>
          <a:p>
            <a:pPr eaLnBrk="1" hangingPunct="1">
              <a:lnSpc>
                <a:spcPct val="90000"/>
              </a:lnSpc>
              <a:buNone/>
            </a:pPr>
            <a:r>
              <a:rPr lang="en-US" altLang="zh-CN" dirty="0"/>
              <a:t>2020</a:t>
            </a:r>
            <a:r>
              <a:rPr lang="zh-CN" altLang="en-US" dirty="0"/>
              <a:t>年</a:t>
            </a:r>
            <a:r>
              <a:rPr lang="en-US" altLang="zh-CN" dirty="0"/>
              <a:t>9</a:t>
            </a:r>
            <a:r>
              <a:rPr lang="zh-CN" altLang="en-US" dirty="0"/>
              <a:t>月</a:t>
            </a:r>
            <a:r>
              <a:rPr lang="en-US" altLang="zh-CN" dirty="0"/>
              <a:t>1</a:t>
            </a:r>
            <a:r>
              <a:rPr lang="zh-CN" altLang="en-US" dirty="0"/>
              <a:t>日</a:t>
            </a:r>
            <a:r>
              <a:rPr lang="en-US" altLang="zh-CN" dirty="0">
                <a:latin typeface="Times New Roman" panose="02020603050405020304" pitchFamily="18" charset="0"/>
              </a:rPr>
              <a:t>——</a:t>
            </a:r>
            <a:r>
              <a:rPr lang="en-US" altLang="zh-CN" dirty="0"/>
              <a:t>2021</a:t>
            </a:r>
            <a:r>
              <a:rPr lang="zh-CN" altLang="en-US" dirty="0"/>
              <a:t>年</a:t>
            </a:r>
            <a:r>
              <a:rPr lang="en-US" altLang="zh-CN" dirty="0"/>
              <a:t>1</a:t>
            </a:r>
            <a:r>
              <a:rPr lang="zh-CN" altLang="en-US" dirty="0"/>
              <a:t>月下旬</a:t>
            </a:r>
          </a:p>
          <a:p>
            <a:pPr eaLnBrk="1" hangingPunct="1">
              <a:lnSpc>
                <a:spcPct val="90000"/>
              </a:lnSpc>
              <a:buNone/>
            </a:pPr>
            <a:endParaRPr lang="zh-CN" altLang="en-US" dirty="0"/>
          </a:p>
          <a:p>
            <a:pPr eaLnBrk="1" hangingPunct="1">
              <a:lnSpc>
                <a:spcPct val="90000"/>
              </a:lnSpc>
              <a:buNone/>
            </a:pPr>
            <a:r>
              <a:rPr lang="en-US" altLang="zh-CN" sz="3600" dirty="0"/>
              <a:t>2</a:t>
            </a:r>
            <a:r>
              <a:rPr lang="zh-CN" altLang="en-US" sz="3600" dirty="0"/>
              <a:t>、毕业实习（</a:t>
            </a:r>
            <a:r>
              <a:rPr lang="en-US" altLang="zh-CN" sz="3600" dirty="0">
                <a:solidFill>
                  <a:srgbClr val="FF0000"/>
                </a:solidFill>
              </a:rPr>
              <a:t>2</a:t>
            </a:r>
            <a:r>
              <a:rPr lang="zh-CN" altLang="en-US" sz="3600" dirty="0">
                <a:solidFill>
                  <a:srgbClr val="FF0000"/>
                </a:solidFill>
              </a:rPr>
              <a:t>学分</a:t>
            </a:r>
            <a:r>
              <a:rPr lang="zh-CN" altLang="en-US" sz="3600" dirty="0"/>
              <a:t>）：</a:t>
            </a:r>
          </a:p>
          <a:p>
            <a:pPr eaLnBrk="1" hangingPunct="1">
              <a:lnSpc>
                <a:spcPct val="90000"/>
              </a:lnSpc>
              <a:buNone/>
            </a:pPr>
            <a:r>
              <a:rPr lang="en-US" altLang="zh-CN" dirty="0"/>
              <a:t>2021</a:t>
            </a:r>
            <a:r>
              <a:rPr lang="zh-CN" altLang="en-US" dirty="0"/>
              <a:t>年</a:t>
            </a:r>
            <a:r>
              <a:rPr lang="en-US" altLang="zh-CN" dirty="0"/>
              <a:t>2</a:t>
            </a:r>
            <a:r>
              <a:rPr lang="zh-CN" altLang="en-US" dirty="0"/>
              <a:t>月底</a:t>
            </a:r>
            <a:r>
              <a:rPr lang="en-US" altLang="zh-CN" dirty="0">
                <a:latin typeface="Times New Roman" panose="02020603050405020304" pitchFamily="18" charset="0"/>
              </a:rPr>
              <a:t>——</a:t>
            </a:r>
            <a:r>
              <a:rPr lang="en-US" altLang="zh-CN" dirty="0"/>
              <a:t>2021</a:t>
            </a:r>
            <a:r>
              <a:rPr lang="zh-CN" altLang="en-US" dirty="0"/>
              <a:t>年</a:t>
            </a:r>
            <a:r>
              <a:rPr lang="en-US" altLang="zh-CN" dirty="0"/>
              <a:t>3</a:t>
            </a:r>
            <a:r>
              <a:rPr lang="zh-CN" altLang="en-US" dirty="0"/>
              <a:t>月底</a:t>
            </a:r>
          </a:p>
          <a:p>
            <a:pPr eaLnBrk="1" hangingPunct="1">
              <a:lnSpc>
                <a:spcPct val="90000"/>
              </a:lnSpc>
              <a:buNone/>
            </a:pPr>
            <a:endParaRPr lang="zh-CN" altLang="en-US" dirty="0"/>
          </a:p>
          <a:p>
            <a:pPr eaLnBrk="1" hangingPunct="1">
              <a:lnSpc>
                <a:spcPct val="90000"/>
              </a:lnSpc>
              <a:buNone/>
            </a:pPr>
            <a:r>
              <a:rPr lang="en-US" altLang="zh-CN" sz="3600" dirty="0"/>
              <a:t>3</a:t>
            </a:r>
            <a:r>
              <a:rPr lang="zh-CN" altLang="en-US" sz="3600" dirty="0"/>
              <a:t>、毕业论文（设计）（</a:t>
            </a:r>
            <a:r>
              <a:rPr lang="en-US" altLang="zh-CN" sz="3600" dirty="0">
                <a:solidFill>
                  <a:srgbClr val="FF0000"/>
                </a:solidFill>
              </a:rPr>
              <a:t>12</a:t>
            </a:r>
            <a:r>
              <a:rPr lang="zh-CN" altLang="en-US" sz="3600" dirty="0">
                <a:solidFill>
                  <a:srgbClr val="FF0000"/>
                </a:solidFill>
              </a:rPr>
              <a:t>学分</a:t>
            </a:r>
            <a:r>
              <a:rPr lang="zh-CN" altLang="en-US" sz="3600" dirty="0"/>
              <a:t>）</a:t>
            </a:r>
          </a:p>
          <a:p>
            <a:pPr eaLnBrk="1" hangingPunct="1">
              <a:lnSpc>
                <a:spcPct val="90000"/>
              </a:lnSpc>
              <a:buNone/>
            </a:pPr>
            <a:r>
              <a:rPr lang="en-US" altLang="zh-CN" dirty="0" smtClean="0"/>
              <a:t>2021</a:t>
            </a:r>
            <a:r>
              <a:rPr lang="zh-CN" altLang="en-US" dirty="0" smtClean="0"/>
              <a:t>年</a:t>
            </a:r>
            <a:r>
              <a:rPr lang="en-US" altLang="zh-CN" dirty="0"/>
              <a:t>3</a:t>
            </a:r>
            <a:r>
              <a:rPr lang="zh-CN" altLang="en-US" dirty="0"/>
              <a:t>月</a:t>
            </a:r>
            <a:r>
              <a:rPr lang="en-US" altLang="zh-CN" dirty="0">
                <a:latin typeface="Times New Roman" panose="02020603050405020304" pitchFamily="18" charset="0"/>
              </a:rPr>
              <a:t>——</a:t>
            </a:r>
            <a:r>
              <a:rPr lang="en-US" altLang="zh-CN" dirty="0" smtClean="0"/>
              <a:t>2021</a:t>
            </a:r>
            <a:r>
              <a:rPr lang="zh-CN" altLang="en-US" dirty="0" smtClean="0"/>
              <a:t>年</a:t>
            </a:r>
            <a:r>
              <a:rPr lang="en-US" altLang="zh-CN" dirty="0"/>
              <a:t>5</a:t>
            </a:r>
            <a:r>
              <a:rPr lang="zh-CN" altLang="en-US" dirty="0"/>
              <a:t>月</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4DDCE372-20ED-4904-868D-064086526674}"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1267"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5</a:t>
            </a:fld>
            <a:endParaRPr lang="en-US" altLang="zh-CN" sz="1400" b="0" dirty="0">
              <a:latin typeface="Times New Roman" panose="02020603050405020304" pitchFamily="18" charset="0"/>
            </a:endParaRPr>
          </a:p>
        </p:txBody>
      </p:sp>
      <p:sp>
        <p:nvSpPr>
          <p:cNvPr id="11268" name="Rectangle 2"/>
          <p:cNvSpPr>
            <a:spLocks noGrp="1"/>
          </p:cNvSpPr>
          <p:nvPr>
            <p:ph type="title"/>
          </p:nvPr>
        </p:nvSpPr>
        <p:spPr>
          <a:ln/>
        </p:spPr>
        <p:txBody>
          <a:bodyPr vert="horz" wrap="square" lIns="92075" tIns="46038" rIns="92075" bIns="46038" anchor="b"/>
          <a:lstStyle/>
          <a:p>
            <a:pPr eaLnBrk="1" hangingPunct="1"/>
            <a:r>
              <a:rPr lang="zh-CN" altLang="en-US" b="1" dirty="0">
                <a:solidFill>
                  <a:srgbClr val="000000"/>
                </a:solidFill>
              </a:rPr>
              <a:t>四 校外分散教学实习主要方式</a:t>
            </a:r>
            <a:r>
              <a:rPr lang="zh-CN" altLang="en-US" dirty="0"/>
              <a:t> </a:t>
            </a:r>
          </a:p>
        </p:txBody>
      </p:sp>
      <p:sp>
        <p:nvSpPr>
          <p:cNvPr id="11269" name="Rectangle 3"/>
          <p:cNvSpPr>
            <a:spLocks noGrp="1"/>
          </p:cNvSpPr>
          <p:nvPr>
            <p:ph idx="1"/>
          </p:nvPr>
        </p:nvSpPr>
        <p:spPr>
          <a:xfrm>
            <a:off x="1371600" y="1520825"/>
            <a:ext cx="7772400" cy="4860925"/>
          </a:xfrm>
          <a:ln/>
        </p:spPr>
        <p:txBody>
          <a:bodyPr vert="horz" wrap="square" lIns="92075" tIns="46038" rIns="92075" bIns="46038" anchor="t"/>
          <a:lstStyle/>
          <a:p>
            <a:pPr marL="0" indent="0" eaLnBrk="1" hangingPunct="1">
              <a:buNone/>
            </a:pPr>
            <a:r>
              <a:rPr lang="en-US" altLang="zh-CN" dirty="0"/>
              <a:t>1</a:t>
            </a:r>
            <a:r>
              <a:rPr lang="zh-CN" altLang="en-US" dirty="0"/>
              <a:t>、</a:t>
            </a:r>
            <a:r>
              <a:rPr lang="zh-CN" altLang="en-US" dirty="0">
                <a:solidFill>
                  <a:srgbClr val="FF0000"/>
                </a:solidFill>
              </a:rPr>
              <a:t>实习基地实习</a:t>
            </a:r>
          </a:p>
          <a:p>
            <a:pPr marL="0" indent="0" eaLnBrk="1" hangingPunct="1">
              <a:buNone/>
            </a:pPr>
            <a:r>
              <a:rPr lang="zh-CN" altLang="en-US" sz="2800" dirty="0"/>
              <a:t>      实习基地企业通过选拔、组织安排学生到该实习基地进行实习</a:t>
            </a:r>
          </a:p>
          <a:p>
            <a:pPr marL="0" indent="0" eaLnBrk="1" hangingPunct="1">
              <a:buNone/>
            </a:pPr>
            <a:r>
              <a:rPr lang="en-US" altLang="zh-CN" dirty="0"/>
              <a:t>2</a:t>
            </a:r>
            <a:r>
              <a:rPr lang="zh-CN" altLang="en-US" dirty="0"/>
              <a:t>、</a:t>
            </a:r>
            <a:r>
              <a:rPr lang="zh-CN" altLang="en-US" dirty="0">
                <a:solidFill>
                  <a:srgbClr val="FF0000"/>
                </a:solidFill>
              </a:rPr>
              <a:t>自联实习单位实习</a:t>
            </a:r>
          </a:p>
          <a:p>
            <a:pPr marL="0" indent="0" eaLnBrk="1" hangingPunct="1">
              <a:buNone/>
            </a:pPr>
            <a:r>
              <a:rPr lang="zh-CN" altLang="en-US" dirty="0"/>
              <a:t>     </a:t>
            </a:r>
            <a:r>
              <a:rPr lang="zh-CN" altLang="en-US" sz="2800" dirty="0"/>
              <a:t>通过自己或家庭社会关系联系企业实习，自我创业的学生属自联实习</a:t>
            </a:r>
          </a:p>
          <a:p>
            <a:pPr marL="0" indent="0" eaLnBrk="1" hangingPunct="1">
              <a:buNone/>
            </a:pPr>
            <a:r>
              <a:rPr lang="zh-CN" altLang="en-US" sz="1600" dirty="0"/>
              <a:t>     （留意二级学院信息网</a:t>
            </a:r>
            <a:r>
              <a:rPr lang="en-US" altLang="zh-CN" sz="1600" dirty="0">
                <a:hlinkClick r:id="rId2"/>
              </a:rPr>
              <a:t>http://www.hualixy.com/tmx/</a:t>
            </a:r>
            <a:r>
              <a:rPr lang="zh-CN" altLang="en-US" sz="1600" dirty="0"/>
              <a:t>分散教学、升学就业）</a:t>
            </a:r>
          </a:p>
          <a:p>
            <a:pPr marL="0" indent="0" eaLnBrk="1" hangingPunct="1">
              <a:buNone/>
            </a:pPr>
            <a:r>
              <a:rPr lang="en-US" altLang="zh-CN" dirty="0"/>
              <a:t>3</a:t>
            </a:r>
            <a:r>
              <a:rPr lang="zh-CN" altLang="en-US" dirty="0"/>
              <a:t>、</a:t>
            </a:r>
            <a:r>
              <a:rPr lang="zh-CN" altLang="en-US" dirty="0">
                <a:solidFill>
                  <a:srgbClr val="FF0000"/>
                </a:solidFill>
              </a:rPr>
              <a:t>留校实习</a:t>
            </a:r>
          </a:p>
          <a:p>
            <a:pPr marL="0" indent="0" eaLnBrk="1" hangingPunct="1">
              <a:buNone/>
            </a:pPr>
            <a:r>
              <a:rPr lang="zh-CN" altLang="en-US" dirty="0"/>
              <a:t>     </a:t>
            </a:r>
            <a:r>
              <a:rPr lang="zh-CN" altLang="en-US" sz="2800" dirty="0"/>
              <a:t>学校根据实际情况，安排少量实习生留校实习</a:t>
            </a:r>
          </a:p>
          <a:p>
            <a:pPr marL="0" indent="0" eaLnBrk="1" hangingPunct="1"/>
            <a:endParaRPr lang="en-US" altLang="zh-C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2D3624E2-DA65-4944-82B2-B7EAD64911EC}"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2291"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6</a:t>
            </a:fld>
            <a:endParaRPr lang="en-US" altLang="zh-CN" sz="1400" b="0" dirty="0">
              <a:latin typeface="Times New Roman" panose="02020603050405020304" pitchFamily="18" charset="0"/>
            </a:endParaRPr>
          </a:p>
        </p:txBody>
      </p:sp>
      <p:sp>
        <p:nvSpPr>
          <p:cNvPr id="12292" name="Rectangle 2"/>
          <p:cNvSpPr>
            <a:spLocks noGrp="1"/>
          </p:cNvSpPr>
          <p:nvPr>
            <p:ph type="title"/>
          </p:nvPr>
        </p:nvSpPr>
        <p:spPr>
          <a:xfrm>
            <a:off x="1258888" y="152400"/>
            <a:ext cx="7772400" cy="806450"/>
          </a:xfrm>
          <a:ln/>
        </p:spPr>
        <p:txBody>
          <a:bodyPr vert="horz" wrap="square" lIns="92075" tIns="46038" rIns="92075" bIns="46038" anchor="b"/>
          <a:lstStyle/>
          <a:p>
            <a:pPr eaLnBrk="1" hangingPunct="1"/>
            <a:r>
              <a:rPr lang="zh-CN" altLang="en-US" b="1" dirty="0"/>
              <a:t>五、校外实习专业指导手册</a:t>
            </a:r>
            <a:endParaRPr lang="zh-CN" altLang="en-US" b="1" dirty="0">
              <a:solidFill>
                <a:srgbClr val="000000"/>
              </a:solidFill>
            </a:endParaRPr>
          </a:p>
        </p:txBody>
      </p:sp>
      <p:sp>
        <p:nvSpPr>
          <p:cNvPr id="12293" name="Rectangle 3"/>
          <p:cNvSpPr>
            <a:spLocks noGrp="1"/>
          </p:cNvSpPr>
          <p:nvPr>
            <p:ph idx="1"/>
          </p:nvPr>
        </p:nvSpPr>
        <p:spPr>
          <a:xfrm>
            <a:off x="1188403" y="1233488"/>
            <a:ext cx="7772400" cy="4114800"/>
          </a:xfrm>
          <a:ln/>
        </p:spPr>
        <p:txBody>
          <a:bodyPr vert="horz" wrap="square" lIns="92075" tIns="46038" rIns="92075" bIns="46038" anchor="t"/>
          <a:lstStyle/>
          <a:p>
            <a:pPr eaLnBrk="1" hangingPunct="1">
              <a:lnSpc>
                <a:spcPts val="2200"/>
              </a:lnSpc>
              <a:buNone/>
            </a:pPr>
            <a:r>
              <a:rPr lang="en-US" altLang="zh-CN" sz="2800" dirty="0"/>
              <a:t>1</a:t>
            </a:r>
            <a:r>
              <a:rPr lang="zh-CN" altLang="en-US" sz="2800" dirty="0"/>
              <a:t>、实习工作周小结</a:t>
            </a:r>
            <a:endParaRPr lang="en-US" altLang="zh-CN" sz="2800" dirty="0"/>
          </a:p>
          <a:p>
            <a:pPr eaLnBrk="1" hangingPunct="1">
              <a:lnSpc>
                <a:spcPts val="2200"/>
              </a:lnSpc>
              <a:buNone/>
            </a:pPr>
            <a:r>
              <a:rPr lang="en-US" altLang="zh-CN" sz="2000" dirty="0">
                <a:solidFill>
                  <a:srgbClr val="FF0000"/>
                </a:solidFill>
              </a:rPr>
              <a:t>          </a:t>
            </a:r>
            <a:r>
              <a:rPr lang="en-US" altLang="zh-CN" sz="1600" dirty="0">
                <a:solidFill>
                  <a:srgbClr val="FF0000"/>
                </a:solidFill>
              </a:rPr>
              <a:t>---</a:t>
            </a:r>
            <a:r>
              <a:rPr lang="zh-CN" altLang="en-US" sz="1600" dirty="0">
                <a:solidFill>
                  <a:srgbClr val="FF0000"/>
                </a:solidFill>
              </a:rPr>
              <a:t>顶岗实习期间每个月月底交当月周小节（如</a:t>
            </a:r>
            <a:r>
              <a:rPr lang="en-US" altLang="zh-CN" sz="1600" dirty="0">
                <a:solidFill>
                  <a:srgbClr val="FF0000"/>
                </a:solidFill>
              </a:rPr>
              <a:t>9</a:t>
            </a:r>
            <a:r>
              <a:rPr lang="zh-CN" altLang="en-US" sz="1600" dirty="0">
                <a:solidFill>
                  <a:srgbClr val="FF0000"/>
                </a:solidFill>
              </a:rPr>
              <a:t>月</a:t>
            </a:r>
            <a:r>
              <a:rPr lang="en-US" altLang="zh-CN" sz="1600" dirty="0">
                <a:solidFill>
                  <a:srgbClr val="FF0000"/>
                </a:solidFill>
              </a:rPr>
              <a:t>28</a:t>
            </a:r>
            <a:r>
              <a:rPr lang="zh-CN" altLang="en-US" sz="1600" dirty="0">
                <a:solidFill>
                  <a:srgbClr val="FF0000"/>
                </a:solidFill>
              </a:rPr>
              <a:t>日）</a:t>
            </a:r>
            <a:endParaRPr lang="en-US" altLang="zh-CN" sz="1600" dirty="0">
              <a:solidFill>
                <a:srgbClr val="FF0000"/>
              </a:solidFill>
            </a:endParaRPr>
          </a:p>
          <a:p>
            <a:pPr eaLnBrk="1" hangingPunct="1">
              <a:lnSpc>
                <a:spcPts val="2200"/>
              </a:lnSpc>
              <a:buNone/>
            </a:pPr>
            <a:r>
              <a:rPr lang="en-US" altLang="zh-CN" sz="2800" dirty="0"/>
              <a:t>2</a:t>
            </a:r>
            <a:r>
              <a:rPr lang="zh-CN" altLang="en-US" sz="2800" dirty="0"/>
              <a:t>、实习模块及内容选题表</a:t>
            </a:r>
            <a:endParaRPr lang="en-US" altLang="zh-CN" sz="2800" dirty="0"/>
          </a:p>
          <a:p>
            <a:pPr eaLnBrk="1" hangingPunct="1">
              <a:lnSpc>
                <a:spcPts val="2200"/>
              </a:lnSpc>
              <a:buNone/>
            </a:pPr>
            <a:r>
              <a:rPr lang="en-US" altLang="zh-CN" dirty="0"/>
              <a:t>      </a:t>
            </a:r>
            <a:r>
              <a:rPr lang="en-US" altLang="zh-CN" sz="1600" dirty="0">
                <a:solidFill>
                  <a:srgbClr val="FF0000"/>
                </a:solidFill>
              </a:rPr>
              <a:t>---</a:t>
            </a:r>
            <a:r>
              <a:rPr lang="zh-CN" altLang="en-US" sz="1600" dirty="0">
                <a:solidFill>
                  <a:srgbClr val="FF0000"/>
                </a:solidFill>
              </a:rPr>
              <a:t>选择跟实习相关题目，参考实习手册</a:t>
            </a:r>
            <a:endParaRPr lang="en-US" altLang="zh-CN" sz="1600" dirty="0">
              <a:solidFill>
                <a:srgbClr val="FF0000"/>
              </a:solidFill>
            </a:endParaRPr>
          </a:p>
          <a:p>
            <a:pPr eaLnBrk="1" hangingPunct="1">
              <a:lnSpc>
                <a:spcPts val="2200"/>
              </a:lnSpc>
              <a:buNone/>
            </a:pPr>
            <a:r>
              <a:rPr lang="en-US" altLang="zh-CN" sz="2800" dirty="0"/>
              <a:t>3</a:t>
            </a:r>
            <a:r>
              <a:rPr lang="zh-CN" altLang="en-US" sz="2800" dirty="0"/>
              <a:t>、实习报告书</a:t>
            </a:r>
            <a:endParaRPr lang="en-US" altLang="zh-CN" sz="2800" dirty="0"/>
          </a:p>
          <a:p>
            <a:pPr eaLnBrk="1" hangingPunct="1">
              <a:lnSpc>
                <a:spcPts val="2200"/>
              </a:lnSpc>
              <a:buNone/>
            </a:pPr>
            <a:r>
              <a:rPr lang="en-US" altLang="zh-CN" dirty="0"/>
              <a:t>   </a:t>
            </a:r>
            <a:r>
              <a:rPr lang="en-US" altLang="zh-CN" sz="1600" dirty="0">
                <a:solidFill>
                  <a:srgbClr val="FF0000"/>
                </a:solidFill>
              </a:rPr>
              <a:t>     ---1</a:t>
            </a:r>
            <a:r>
              <a:rPr lang="zh-CN" altLang="en-US" sz="1600" dirty="0">
                <a:solidFill>
                  <a:srgbClr val="FF0000"/>
                </a:solidFill>
              </a:rPr>
              <a:t>月底提交</a:t>
            </a:r>
            <a:r>
              <a:rPr lang="en-US" altLang="zh-CN" sz="1600" dirty="0">
                <a:solidFill>
                  <a:srgbClr val="FF0000"/>
                </a:solidFill>
              </a:rPr>
              <a:t>1</a:t>
            </a:r>
            <a:r>
              <a:rPr lang="zh-CN" altLang="en-US" sz="1600" dirty="0">
                <a:solidFill>
                  <a:srgbClr val="FF0000"/>
                </a:solidFill>
              </a:rPr>
              <a:t>篇，主要顶岗实习总结报告，约</a:t>
            </a:r>
            <a:r>
              <a:rPr lang="en-US" altLang="zh-CN" sz="1600" dirty="0">
                <a:solidFill>
                  <a:srgbClr val="FF0000"/>
                </a:solidFill>
              </a:rPr>
              <a:t>3000</a:t>
            </a:r>
            <a:r>
              <a:rPr lang="zh-CN" altLang="en-US" sz="1600" dirty="0">
                <a:solidFill>
                  <a:srgbClr val="FF0000"/>
                </a:solidFill>
              </a:rPr>
              <a:t>字</a:t>
            </a:r>
          </a:p>
          <a:p>
            <a:pPr eaLnBrk="1" hangingPunct="1">
              <a:lnSpc>
                <a:spcPts val="2200"/>
              </a:lnSpc>
              <a:buNone/>
            </a:pPr>
            <a:r>
              <a:rPr lang="en-US" altLang="zh-CN" dirty="0"/>
              <a:t>4</a:t>
            </a:r>
            <a:r>
              <a:rPr lang="zh-CN" altLang="en-US" dirty="0"/>
              <a:t>、实习成绩评定表</a:t>
            </a:r>
            <a:endParaRPr lang="en-US" altLang="zh-CN" dirty="0"/>
          </a:p>
          <a:p>
            <a:pPr eaLnBrk="1" hangingPunct="1">
              <a:lnSpc>
                <a:spcPts val="2200"/>
              </a:lnSpc>
              <a:buNone/>
            </a:pPr>
            <a:r>
              <a:rPr lang="en-US" altLang="zh-CN" sz="1600" dirty="0"/>
              <a:t>            </a:t>
            </a:r>
            <a:r>
              <a:rPr lang="en-US" altLang="zh-CN" sz="1600" dirty="0">
                <a:solidFill>
                  <a:srgbClr val="FF0000"/>
                </a:solidFill>
              </a:rPr>
              <a:t>---1</a:t>
            </a:r>
            <a:r>
              <a:rPr lang="zh-CN" altLang="en-US" sz="1600" dirty="0">
                <a:solidFill>
                  <a:srgbClr val="FF0000"/>
                </a:solidFill>
              </a:rPr>
              <a:t>月、</a:t>
            </a:r>
            <a:r>
              <a:rPr lang="en-US" altLang="zh-CN" sz="1600" dirty="0">
                <a:solidFill>
                  <a:srgbClr val="FF0000"/>
                </a:solidFill>
              </a:rPr>
              <a:t>3</a:t>
            </a:r>
            <a:r>
              <a:rPr lang="zh-CN" altLang="en-US" sz="1600" dirty="0">
                <a:solidFill>
                  <a:srgbClr val="FF0000"/>
                </a:solidFill>
              </a:rPr>
              <a:t>月底提交，企业指导老师和校内指导老师对实习成绩的评定的，分优秀、良好、中等、及格、不及格五个等级，企业老师的评分占</a:t>
            </a:r>
            <a:r>
              <a:rPr lang="en-US" altLang="zh-CN" sz="1600" dirty="0">
                <a:solidFill>
                  <a:srgbClr val="FF0000"/>
                </a:solidFill>
              </a:rPr>
              <a:t>30%</a:t>
            </a:r>
            <a:r>
              <a:rPr lang="zh-CN" altLang="en-US" sz="1600" dirty="0">
                <a:solidFill>
                  <a:srgbClr val="FF0000"/>
                </a:solidFill>
              </a:rPr>
              <a:t>，校内指导老师的评分占</a:t>
            </a:r>
            <a:r>
              <a:rPr lang="en-US" altLang="zh-CN" sz="1600" dirty="0">
                <a:solidFill>
                  <a:srgbClr val="FF0000"/>
                </a:solidFill>
              </a:rPr>
              <a:t>70%</a:t>
            </a:r>
            <a:endParaRPr lang="zh-CN" altLang="en-US" sz="1600" dirty="0"/>
          </a:p>
          <a:p>
            <a:pPr eaLnBrk="1" hangingPunct="1">
              <a:lnSpc>
                <a:spcPts val="2200"/>
              </a:lnSpc>
              <a:buNone/>
            </a:pPr>
            <a:r>
              <a:rPr lang="en-US" altLang="zh-CN" dirty="0"/>
              <a:t>5</a:t>
            </a:r>
            <a:r>
              <a:rPr lang="zh-CN" altLang="en-US" dirty="0"/>
              <a:t>、实习单位变更表</a:t>
            </a:r>
            <a:endParaRPr lang="en-US" altLang="zh-CN" dirty="0"/>
          </a:p>
          <a:p>
            <a:pPr eaLnBrk="1" hangingPunct="1">
              <a:lnSpc>
                <a:spcPts val="2200"/>
              </a:lnSpc>
              <a:buNone/>
            </a:pPr>
            <a:r>
              <a:rPr lang="en-US" altLang="zh-CN" dirty="0"/>
              <a:t>      </a:t>
            </a:r>
            <a:r>
              <a:rPr lang="en-US" altLang="zh-CN" sz="1600" dirty="0">
                <a:solidFill>
                  <a:srgbClr val="FF0000"/>
                </a:solidFill>
              </a:rPr>
              <a:t>---</a:t>
            </a:r>
            <a:r>
              <a:rPr lang="zh-CN" altLang="en-US" sz="1600" dirty="0">
                <a:solidFill>
                  <a:srgbClr val="FF0000"/>
                </a:solidFill>
              </a:rPr>
              <a:t>每次更换实习都要写</a:t>
            </a:r>
            <a:r>
              <a:rPr lang="en-US" altLang="zh-CN" sz="1600" dirty="0">
                <a:solidFill>
                  <a:srgbClr val="FF0000"/>
                </a:solidFill>
              </a:rPr>
              <a:t>《</a:t>
            </a:r>
            <a:r>
              <a:rPr lang="zh-CN" altLang="en-US" sz="1600" dirty="0">
                <a:solidFill>
                  <a:srgbClr val="FF0000"/>
                </a:solidFill>
              </a:rPr>
              <a:t>实习单位变更表</a:t>
            </a:r>
            <a:r>
              <a:rPr lang="en-US" altLang="zh-CN" sz="1600" dirty="0">
                <a:solidFill>
                  <a:srgbClr val="FF0000"/>
                </a:solidFill>
              </a:rPr>
              <a:t>》</a:t>
            </a:r>
            <a:r>
              <a:rPr lang="zh-CN" altLang="en-US" sz="1600" dirty="0">
                <a:solidFill>
                  <a:srgbClr val="FF0000"/>
                </a:solidFill>
              </a:rPr>
              <a:t>，可以最后跟</a:t>
            </a:r>
            <a:r>
              <a:rPr lang="en-US" altLang="zh-CN" sz="1600" dirty="0">
                <a:solidFill>
                  <a:srgbClr val="FF0000"/>
                </a:solidFill>
              </a:rPr>
              <a:t>《</a:t>
            </a:r>
            <a:r>
              <a:rPr lang="zh-CN" altLang="en-US" sz="1600" dirty="0">
                <a:solidFill>
                  <a:srgbClr val="FF0000"/>
                </a:solidFill>
              </a:rPr>
              <a:t>实习成绩评定表</a:t>
            </a:r>
            <a:r>
              <a:rPr lang="en-US" altLang="zh-CN" sz="1600" dirty="0">
                <a:solidFill>
                  <a:srgbClr val="FF0000"/>
                </a:solidFill>
              </a:rPr>
              <a:t>》</a:t>
            </a:r>
            <a:r>
              <a:rPr lang="zh-CN" altLang="en-US" sz="1600" dirty="0">
                <a:solidFill>
                  <a:srgbClr val="FF0000"/>
                </a:solidFill>
              </a:rPr>
              <a:t>一起盖章再寄回来，但是新单位的信息必须要第一时间反馈给实习指导老师</a:t>
            </a:r>
            <a:endParaRPr lang="zh-CN" altLang="en-US" dirty="0"/>
          </a:p>
          <a:p>
            <a:pPr eaLnBrk="1" hangingPunct="1">
              <a:lnSpc>
                <a:spcPts val="2200"/>
              </a:lnSpc>
              <a:buNone/>
            </a:pPr>
            <a:r>
              <a:rPr lang="en-US" altLang="zh-CN" dirty="0"/>
              <a:t>6</a:t>
            </a:r>
            <a:r>
              <a:rPr lang="zh-CN" altLang="en-US" dirty="0"/>
              <a:t>、就业签约（智慧就业平台）</a:t>
            </a:r>
            <a:endParaRPr lang="en-US" altLang="zh-CN" dirty="0"/>
          </a:p>
          <a:p>
            <a:pPr eaLnBrk="1" hangingPunct="1">
              <a:lnSpc>
                <a:spcPts val="2200"/>
              </a:lnSpc>
              <a:buNone/>
            </a:pPr>
            <a:r>
              <a:rPr lang="en-US" altLang="zh-CN" dirty="0"/>
              <a:t>     </a:t>
            </a:r>
            <a:r>
              <a:rPr lang="en-US" altLang="zh-CN" sz="1600" dirty="0">
                <a:solidFill>
                  <a:srgbClr val="FF0000"/>
                </a:solidFill>
              </a:rPr>
              <a:t>---</a:t>
            </a:r>
            <a:r>
              <a:rPr lang="zh-CN" altLang="en-US" sz="1600" dirty="0">
                <a:solidFill>
                  <a:srgbClr val="FF0000"/>
                </a:solidFill>
              </a:rPr>
              <a:t>毕业实习期间要着手应聘并落实就业单位，通过智慧就业平台提交</a:t>
            </a:r>
            <a:r>
              <a:rPr lang="en-US" altLang="zh-CN" sz="1600" dirty="0">
                <a:solidFill>
                  <a:srgbClr val="FF0000"/>
                </a:solidFill>
              </a:rPr>
              <a:t>《</a:t>
            </a:r>
            <a:r>
              <a:rPr lang="zh-CN" altLang="en-US" sz="1600" dirty="0">
                <a:solidFill>
                  <a:srgbClr val="FF0000"/>
                </a:solidFill>
              </a:rPr>
              <a:t>就业证明</a:t>
            </a:r>
            <a:r>
              <a:rPr lang="en-US" altLang="zh-CN" sz="1600" dirty="0">
                <a:solidFill>
                  <a:srgbClr val="FF0000"/>
                </a:solidFill>
              </a:rPr>
              <a:t>》</a:t>
            </a:r>
            <a:r>
              <a:rPr lang="zh-CN" altLang="en-US" sz="1600" dirty="0">
                <a:solidFill>
                  <a:srgbClr val="FF0000"/>
                </a:solidFill>
              </a:rPr>
              <a:t>、就业协议书或者劳动合同复印件</a:t>
            </a:r>
          </a:p>
          <a:p>
            <a:pPr eaLnBrk="1" hangingPunct="1">
              <a:buNone/>
            </a:pPr>
            <a:endParaRPr lang="en-US" altLang="zh-C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D0C24C24-2D0C-42F6-8281-E65F1FFE1811}"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3315"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7</a:t>
            </a:fld>
            <a:endParaRPr lang="en-US" altLang="zh-CN" sz="1400" b="0" dirty="0">
              <a:latin typeface="Times New Roman" panose="02020603050405020304" pitchFamily="18" charset="0"/>
            </a:endParaRPr>
          </a:p>
        </p:txBody>
      </p:sp>
      <p:sp>
        <p:nvSpPr>
          <p:cNvPr id="13316" name="Rectangle 2"/>
          <p:cNvSpPr>
            <a:spLocks noGrp="1"/>
          </p:cNvSpPr>
          <p:nvPr>
            <p:ph type="title"/>
          </p:nvPr>
        </p:nvSpPr>
        <p:spPr>
          <a:ln/>
        </p:spPr>
        <p:txBody>
          <a:bodyPr vert="horz" wrap="square" lIns="92075" tIns="46038" rIns="92075" bIns="46038" anchor="b"/>
          <a:lstStyle/>
          <a:p>
            <a:pPr eaLnBrk="1" hangingPunct="1"/>
            <a:r>
              <a:rPr lang="zh-CN" altLang="en-US" dirty="0"/>
              <a:t>毕业实习的性质</a:t>
            </a:r>
          </a:p>
        </p:txBody>
      </p:sp>
      <p:sp>
        <p:nvSpPr>
          <p:cNvPr id="13317" name="Rectangle 3"/>
          <p:cNvSpPr>
            <a:spLocks noGrp="1"/>
          </p:cNvSpPr>
          <p:nvPr>
            <p:ph idx="1"/>
          </p:nvPr>
        </p:nvSpPr>
        <p:spPr>
          <a:xfrm>
            <a:off x="1584325" y="1341438"/>
            <a:ext cx="6985000" cy="4932362"/>
          </a:xfrm>
          <a:ln/>
        </p:spPr>
        <p:txBody>
          <a:bodyPr vert="horz" wrap="square" lIns="92075" tIns="46038" rIns="92075" bIns="46038" anchor="t"/>
          <a:lstStyle/>
          <a:p>
            <a:pPr marL="609600" indent="-609600" eaLnBrk="1" hangingPunct="1">
              <a:lnSpc>
                <a:spcPct val="120000"/>
              </a:lnSpc>
              <a:buNone/>
            </a:pPr>
            <a:r>
              <a:rPr lang="zh-CN" altLang="en-US" dirty="0">
                <a:solidFill>
                  <a:srgbClr val="FF0000"/>
                </a:solidFill>
              </a:rPr>
              <a:t>以就业为主</a:t>
            </a:r>
          </a:p>
          <a:p>
            <a:pPr marL="609600" indent="-609600" eaLnBrk="1" hangingPunct="1">
              <a:lnSpc>
                <a:spcPct val="120000"/>
              </a:lnSpc>
              <a:buNone/>
            </a:pPr>
            <a:r>
              <a:rPr lang="zh-CN" altLang="en-US" sz="2400" dirty="0"/>
              <a:t>有以下情况</a:t>
            </a:r>
            <a:r>
              <a:rPr lang="en-US" altLang="zh-CN" sz="2400" dirty="0"/>
              <a:t>:</a:t>
            </a:r>
          </a:p>
          <a:p>
            <a:pPr marL="609600" indent="-609600" eaLnBrk="1" hangingPunct="1">
              <a:lnSpc>
                <a:spcPct val="120000"/>
              </a:lnSpc>
              <a:buNone/>
            </a:pPr>
            <a:r>
              <a:rPr lang="en-US" altLang="zh-CN" sz="2400" dirty="0">
                <a:solidFill>
                  <a:srgbClr val="000000"/>
                </a:solidFill>
              </a:rPr>
              <a:t>  1  </a:t>
            </a:r>
            <a:r>
              <a:rPr lang="zh-CN" altLang="en-US" sz="2400" dirty="0">
                <a:solidFill>
                  <a:srgbClr val="000000"/>
                </a:solidFill>
              </a:rPr>
              <a:t>继续留在原实习单位</a:t>
            </a:r>
            <a:r>
              <a:rPr lang="en-US" altLang="zh-CN" sz="2400" dirty="0">
                <a:solidFill>
                  <a:srgbClr val="000000"/>
                </a:solidFill>
              </a:rPr>
              <a:t>,</a:t>
            </a:r>
            <a:r>
              <a:rPr lang="zh-CN" altLang="en-US" sz="2400" dirty="0">
                <a:solidFill>
                  <a:srgbClr val="000000"/>
                </a:solidFill>
              </a:rPr>
              <a:t>向就业过渡</a:t>
            </a:r>
          </a:p>
          <a:p>
            <a:pPr marL="609600" indent="-609600" eaLnBrk="1" hangingPunct="1">
              <a:lnSpc>
                <a:spcPct val="120000"/>
              </a:lnSpc>
              <a:buNone/>
            </a:pPr>
            <a:r>
              <a:rPr lang="zh-CN" altLang="en-US" sz="2400" dirty="0">
                <a:solidFill>
                  <a:srgbClr val="000000"/>
                </a:solidFill>
              </a:rPr>
              <a:t>  </a:t>
            </a:r>
            <a:r>
              <a:rPr lang="en-US" altLang="zh-CN" sz="2400" dirty="0">
                <a:solidFill>
                  <a:srgbClr val="000000"/>
                </a:solidFill>
              </a:rPr>
              <a:t>2  </a:t>
            </a:r>
            <a:r>
              <a:rPr lang="zh-CN" altLang="en-US" sz="2400" dirty="0">
                <a:solidFill>
                  <a:srgbClr val="000000"/>
                </a:solidFill>
              </a:rPr>
              <a:t>寻找新的就业单位</a:t>
            </a:r>
          </a:p>
          <a:p>
            <a:pPr marL="609600" indent="-609600" eaLnBrk="1" hangingPunct="1">
              <a:lnSpc>
                <a:spcPct val="120000"/>
              </a:lnSpc>
              <a:buNone/>
            </a:pPr>
            <a:r>
              <a:rPr lang="zh-CN" altLang="en-US" sz="2400" dirty="0">
                <a:solidFill>
                  <a:srgbClr val="000000"/>
                </a:solidFill>
              </a:rPr>
              <a:t>  </a:t>
            </a:r>
            <a:r>
              <a:rPr lang="en-US" altLang="zh-CN" sz="2400" dirty="0">
                <a:solidFill>
                  <a:srgbClr val="000000"/>
                </a:solidFill>
              </a:rPr>
              <a:t>3  </a:t>
            </a:r>
            <a:r>
              <a:rPr lang="zh-CN" altLang="en-US" sz="2400" dirty="0">
                <a:solidFill>
                  <a:srgbClr val="000000"/>
                </a:solidFill>
              </a:rPr>
              <a:t>考取公务员</a:t>
            </a:r>
          </a:p>
          <a:p>
            <a:pPr marL="609600" indent="-609600" eaLnBrk="1" hangingPunct="1">
              <a:lnSpc>
                <a:spcPct val="120000"/>
              </a:lnSpc>
              <a:buNone/>
            </a:pPr>
            <a:r>
              <a:rPr lang="zh-CN" altLang="en-US" sz="2400" dirty="0">
                <a:solidFill>
                  <a:srgbClr val="000000"/>
                </a:solidFill>
              </a:rPr>
              <a:t>  </a:t>
            </a:r>
            <a:r>
              <a:rPr lang="en-US" altLang="zh-CN" sz="2400" dirty="0">
                <a:solidFill>
                  <a:srgbClr val="000000"/>
                </a:solidFill>
              </a:rPr>
              <a:t>4  </a:t>
            </a:r>
            <a:r>
              <a:rPr lang="zh-CN" altLang="en-US" sz="2400" dirty="0">
                <a:solidFill>
                  <a:srgbClr val="000000"/>
                </a:solidFill>
              </a:rPr>
              <a:t>考取研究生</a:t>
            </a:r>
          </a:p>
          <a:p>
            <a:pPr marL="609600" indent="-609600" eaLnBrk="1" hangingPunct="1">
              <a:lnSpc>
                <a:spcPct val="120000"/>
              </a:lnSpc>
              <a:buNone/>
            </a:pPr>
            <a:r>
              <a:rPr lang="zh-CN" altLang="en-US" sz="2400" dirty="0">
                <a:solidFill>
                  <a:srgbClr val="000000"/>
                </a:solidFill>
              </a:rPr>
              <a:t>  </a:t>
            </a:r>
            <a:r>
              <a:rPr lang="en-US" altLang="zh-CN" sz="2400" dirty="0">
                <a:solidFill>
                  <a:srgbClr val="000000"/>
                </a:solidFill>
              </a:rPr>
              <a:t>5   </a:t>
            </a:r>
            <a:r>
              <a:rPr lang="zh-CN" altLang="en-US" sz="2400" dirty="0">
                <a:solidFill>
                  <a:srgbClr val="000000"/>
                </a:solidFill>
              </a:rPr>
              <a:t>自主创业</a:t>
            </a:r>
          </a:p>
          <a:p>
            <a:pPr marL="609600" indent="-609600" eaLnBrk="1" hangingPunct="1">
              <a:lnSpc>
                <a:spcPct val="120000"/>
              </a:lnSpc>
              <a:buNone/>
            </a:pPr>
            <a:r>
              <a:rPr lang="zh-CN" altLang="en-US" sz="2400" dirty="0">
                <a:solidFill>
                  <a:srgbClr val="000000"/>
                </a:solidFill>
              </a:rPr>
              <a:t>  </a:t>
            </a:r>
            <a:r>
              <a:rPr lang="en-US" altLang="zh-CN" sz="2400" dirty="0">
                <a:solidFill>
                  <a:srgbClr val="000000"/>
                </a:solidFill>
              </a:rPr>
              <a:t>6   </a:t>
            </a:r>
            <a:r>
              <a:rPr lang="zh-CN" altLang="en-US" sz="2400" dirty="0">
                <a:solidFill>
                  <a:srgbClr val="000000"/>
                </a:solidFill>
              </a:rPr>
              <a:t>其他灵活就业</a:t>
            </a:r>
            <a:endParaRPr lang="zh-CN" altLang="en-US" dirty="0">
              <a:solidFill>
                <a:srgbClr val="000000"/>
              </a:solidFill>
            </a:endParaRPr>
          </a:p>
        </p:txBody>
      </p:sp>
      <p:sp>
        <p:nvSpPr>
          <p:cNvPr id="13318" name="AutoShape 5"/>
          <p:cNvSpPr/>
          <p:nvPr/>
        </p:nvSpPr>
        <p:spPr>
          <a:xfrm>
            <a:off x="3887788" y="1557338"/>
            <a:ext cx="719137" cy="395287"/>
          </a:xfrm>
          <a:custGeom>
            <a:avLst/>
            <a:gdLst>
              <a:gd name="txL" fmla="*/ 3375 w 21600"/>
              <a:gd name="txT" fmla="*/ 5400 h 21600"/>
              <a:gd name="txR" fmla="*/ 18900 w 21600"/>
              <a:gd name="txB" fmla="*/ 16200 h 21600"/>
            </a:gdLst>
            <a:ahLst/>
            <a:cxnLst>
              <a:cxn ang="17694720">
                <a:pos x="2147483646" y="0"/>
              </a:cxn>
              <a:cxn ang="11796480">
                <a:pos x="0" y="2147483646"/>
              </a:cxn>
              <a:cxn ang="5898240">
                <a:pos x="2147483646" y="2147483646"/>
              </a:cxn>
              <a:cxn ang="0">
                <a:pos x="2147483646" y="2147483646"/>
              </a:cxn>
            </a:cxnLst>
            <a:rect l="txL" t="txT" r="txR" b="txB"/>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alpha val="100000"/>
            </a:schemeClr>
          </a:solidFill>
          <a:ln w="9525" cap="flat" cmpd="sng">
            <a:solidFill>
              <a:schemeClr val="tx1">
                <a:alpha val="100000"/>
              </a:schemeClr>
            </a:solidFill>
            <a:prstDash val="solid"/>
            <a:miter lim="800000"/>
            <a:headEnd type="none" w="med" len="med"/>
            <a:tailEnd type="none" w="med" len="med"/>
          </a:ln>
        </p:spPr>
        <p:txBody>
          <a:bodyPr/>
          <a:lstStyle/>
          <a:p>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1"/>
          <p:cNvSpPr>
            <a:spLocks noGrp="1"/>
          </p:cNvSpPr>
          <p:nvPr>
            <p:ph type="title"/>
          </p:nvPr>
        </p:nvSpPr>
        <p:spPr>
          <a:xfrm>
            <a:off x="1334453" y="247650"/>
            <a:ext cx="7772400" cy="1143000"/>
          </a:xfrm>
          <a:ln/>
        </p:spPr>
        <p:txBody>
          <a:bodyPr vert="horz" wrap="square" lIns="92075" tIns="46038" rIns="92075" bIns="46038" anchor="b"/>
          <a:lstStyle/>
          <a:p>
            <a:pPr eaLnBrk="1" hangingPunct="1"/>
            <a:r>
              <a:rPr lang="zh-CN" altLang="en-US" dirty="0"/>
              <a:t>相关资料的参考</a:t>
            </a:r>
            <a:r>
              <a:rPr lang="zh-CN" altLang="en-US" sz="1600" dirty="0"/>
              <a:t>（以城建学院为例）</a:t>
            </a:r>
          </a:p>
        </p:txBody>
      </p:sp>
      <p:sp>
        <p:nvSpPr>
          <p:cNvPr id="10243" name="内容占位符 2"/>
          <p:cNvSpPr>
            <a:spLocks noGrp="1"/>
          </p:cNvSpPr>
          <p:nvPr>
            <p:ph idx="1"/>
          </p:nvPr>
        </p:nvSpPr>
        <p:spPr>
          <a:xfrm>
            <a:off x="1370013" y="1676400"/>
            <a:ext cx="7305675" cy="4776788"/>
          </a:xfrm>
        </p:spPr>
        <p:txBody>
          <a:bodyPr vert="horz" wrap="square" lIns="92075" tIns="46038" rIns="92075" bIns="46038" numCol="1" anchor="t" anchorCtr="0" compatLnSpc="1"/>
          <a:lstStyle/>
          <a:p>
            <a:pPr marL="342900" marR="0" lvl="0" indent="-342900" algn="l" defTabSz="914400" rtl="0" eaLnBrk="1" fontAlgn="base" latinLnBrk="0" hangingPunct="1">
              <a:lnSpc>
                <a:spcPct val="100000"/>
              </a:lnSpc>
              <a:spcBef>
                <a:spcPct val="20000"/>
              </a:spcBef>
              <a:spcAft>
                <a:spcPct val="0"/>
              </a:spcAft>
              <a:buClrTx/>
              <a:buSzTx/>
              <a:buFontTx/>
              <a:buChar char="•"/>
              <a:defRPr/>
            </a:pPr>
            <a:r>
              <a:rPr kumimoji="0" lang="en-US" altLang="zh-CN" sz="3200" b="1" i="0" u="none" strike="noStrike" kern="0" cap="none" spc="0" normalizeH="0" baseline="0" noProof="0" dirty="0" smtClean="0">
                <a:ln>
                  <a:noFill/>
                </a:ln>
                <a:solidFill>
                  <a:schemeClr val="tx1"/>
                </a:solidFill>
                <a:effectLst/>
                <a:uLnTx/>
                <a:uFillTx/>
                <a:latin typeface="+mn-lt"/>
                <a:ea typeface="+mn-ea"/>
                <a:cs typeface="+mn-cs"/>
              </a:rPr>
              <a:t>1</a:t>
            </a:r>
            <a:r>
              <a:rPr kumimoji="0" lang="zh-CN" altLang="en-US" sz="3200" b="1" i="0" u="none" strike="noStrike" kern="0" cap="none" spc="0" normalizeH="0" baseline="0" noProof="0" dirty="0" smtClean="0">
                <a:ln>
                  <a:noFill/>
                </a:ln>
                <a:solidFill>
                  <a:schemeClr val="tx1"/>
                </a:solidFill>
                <a:effectLst/>
                <a:uLnTx/>
                <a:uFillTx/>
                <a:latin typeface="+mn-lt"/>
                <a:ea typeface="+mn-ea"/>
                <a:cs typeface="+mn-cs"/>
              </a:rPr>
              <a:t>、各种表格下载</a:t>
            </a:r>
            <a:endParaRPr kumimoji="0" lang="en-US" altLang="zh-CN" sz="3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（城建学院网页</a:t>
            </a:r>
            <a:r>
              <a:rPr kumimoji="0" lang="en-US" altLang="zh-CN" sz="1800" b="1" i="0" u="none" strike="noStrike" kern="0" cap="none" spc="0" normalizeH="0" baseline="0" noProof="0" dirty="0" smtClean="0">
                <a:ln>
                  <a:noFill/>
                </a:ln>
                <a:solidFill>
                  <a:srgbClr val="FF0000"/>
                </a:solidFill>
                <a:effectLst/>
                <a:uLnTx/>
                <a:uFillTx/>
                <a:latin typeface="+mn-lt"/>
                <a:ea typeface="+mn-ea"/>
                <a:cs typeface="+mn-cs"/>
              </a:rPr>
              <a:t>—</a:t>
            </a: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分散教学</a:t>
            </a:r>
            <a:r>
              <a:rPr kumimoji="0" lang="en-US" altLang="zh-CN" sz="1800" b="1" i="0" u="none" strike="noStrike" kern="0" cap="none" spc="0" normalizeH="0" baseline="0" noProof="0" dirty="0" smtClean="0">
                <a:ln>
                  <a:noFill/>
                </a:ln>
                <a:solidFill>
                  <a:srgbClr val="FF0000"/>
                </a:solidFill>
                <a:effectLst/>
                <a:uLnTx/>
                <a:uFillTx/>
                <a:latin typeface="+mn-lt"/>
                <a:ea typeface="+mn-ea"/>
                <a:cs typeface="+mn-cs"/>
              </a:rPr>
              <a:t>—</a:t>
            </a: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各种表格下载）</a:t>
            </a:r>
            <a:endParaRPr kumimoji="0" lang="en-US" altLang="zh-CN" sz="1800" b="1" i="0" u="none" strike="noStrike" kern="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altLang="zh-CN" sz="1800" b="1" i="0" u="none" strike="noStrike" kern="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r>
              <a:rPr kumimoji="0" lang="en-US" altLang="zh-CN" sz="3200" b="1" i="0" u="none" strike="noStrike" kern="0" cap="none" spc="0" normalizeH="0" baseline="0" noProof="0" dirty="0" smtClean="0">
                <a:ln>
                  <a:noFill/>
                </a:ln>
                <a:solidFill>
                  <a:schemeClr val="tx1"/>
                </a:solidFill>
                <a:effectLst/>
                <a:uLnTx/>
                <a:uFillTx/>
                <a:latin typeface="+mn-lt"/>
                <a:ea typeface="+mn-ea"/>
                <a:cs typeface="+mn-cs"/>
              </a:rPr>
              <a:t>2</a:t>
            </a:r>
            <a:r>
              <a:rPr kumimoji="0" lang="zh-CN" altLang="en-US" sz="3200" b="1" i="0" u="none" strike="noStrike" kern="0" cap="none" spc="0" normalizeH="0" baseline="0" noProof="0" dirty="0" smtClean="0">
                <a:ln>
                  <a:noFill/>
                </a:ln>
                <a:solidFill>
                  <a:schemeClr val="tx1"/>
                </a:solidFill>
                <a:effectLst/>
                <a:uLnTx/>
                <a:uFillTx/>
                <a:latin typeface="+mn-lt"/>
                <a:ea typeface="+mn-ea"/>
                <a:cs typeface="+mn-cs"/>
              </a:rPr>
              <a:t>、实习期间每个阶段的任务</a:t>
            </a:r>
            <a:endParaRPr kumimoji="0" lang="en-US" altLang="zh-CN" sz="3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（城建学院网页</a:t>
            </a:r>
            <a:r>
              <a:rPr kumimoji="0" lang="en-US" altLang="zh-CN" sz="1800" b="1" i="0" u="none" strike="noStrike" kern="0" cap="none" spc="0" normalizeH="0" baseline="0" noProof="0" dirty="0" smtClean="0">
                <a:ln>
                  <a:noFill/>
                </a:ln>
                <a:solidFill>
                  <a:srgbClr val="FF0000"/>
                </a:solidFill>
                <a:effectLst/>
                <a:uLnTx/>
                <a:uFillTx/>
                <a:latin typeface="+mn-lt"/>
                <a:ea typeface="+mn-ea"/>
                <a:cs typeface="+mn-cs"/>
              </a:rPr>
              <a:t>—</a:t>
            </a: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分散教学</a:t>
            </a:r>
            <a:r>
              <a:rPr kumimoji="0" lang="en-US" altLang="zh-CN" sz="1800" b="1" i="0" u="none" strike="noStrike" kern="0" cap="none" spc="0" normalizeH="0" baseline="0" noProof="0" dirty="0" smtClean="0">
                <a:ln>
                  <a:noFill/>
                </a:ln>
                <a:solidFill>
                  <a:srgbClr val="FF0000"/>
                </a:solidFill>
                <a:effectLst/>
                <a:uLnTx/>
                <a:uFillTx/>
                <a:latin typeface="+mn-lt"/>
                <a:ea typeface="+mn-ea"/>
                <a:cs typeface="+mn-cs"/>
              </a:rPr>
              <a:t>—</a:t>
            </a: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实习就业日程安排表）</a:t>
            </a:r>
            <a:endParaRPr kumimoji="0" lang="en-US" altLang="zh-CN" sz="1800" b="1" i="0" u="none" strike="noStrike" kern="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altLang="zh-CN" sz="1800" b="1" i="0" u="none" strike="noStrike" kern="0" cap="none" spc="0" normalizeH="0" baseline="0" noProof="0" dirty="0" smtClean="0">
              <a:ln>
                <a:noFill/>
              </a:ln>
              <a:solidFill>
                <a:srgbClr val="FF000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r>
              <a:rPr kumimoji="0" lang="en-US" altLang="zh-CN" sz="3200" b="1" i="0" u="none" strike="noStrike" kern="0" cap="none" spc="0" normalizeH="0" baseline="0" noProof="0" dirty="0" smtClean="0">
                <a:ln>
                  <a:noFill/>
                </a:ln>
                <a:solidFill>
                  <a:schemeClr val="tx1"/>
                </a:solidFill>
                <a:effectLst/>
                <a:uLnTx/>
                <a:uFillTx/>
                <a:latin typeface="+mn-lt"/>
                <a:ea typeface="+mn-ea"/>
                <a:cs typeface="+mn-cs"/>
              </a:rPr>
              <a:t>3</a:t>
            </a:r>
            <a:r>
              <a:rPr kumimoji="0" lang="zh-CN" altLang="en-US" sz="3200" b="1" i="0" u="none" strike="noStrike" kern="0" cap="none" spc="0" normalizeH="0" baseline="0" noProof="0" dirty="0" smtClean="0">
                <a:ln>
                  <a:noFill/>
                </a:ln>
                <a:solidFill>
                  <a:schemeClr val="tx1"/>
                </a:solidFill>
                <a:effectLst/>
                <a:uLnTx/>
                <a:uFillTx/>
                <a:latin typeface="+mn-lt"/>
                <a:ea typeface="+mn-ea"/>
                <a:cs typeface="+mn-cs"/>
              </a:rPr>
              <a:t>、就业档案派遣等问题答疑</a:t>
            </a:r>
            <a:endParaRPr kumimoji="0" lang="en-US" altLang="zh-CN" sz="3200" b="1"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（城建学院网页</a:t>
            </a:r>
            <a:r>
              <a:rPr kumimoji="0" lang="en-US" altLang="zh-CN" sz="1800" b="1" i="0" u="none" strike="noStrike" kern="0" cap="none" spc="0" normalizeH="0" baseline="0" noProof="0" dirty="0" smtClean="0">
                <a:ln>
                  <a:noFill/>
                </a:ln>
                <a:solidFill>
                  <a:srgbClr val="FF0000"/>
                </a:solidFill>
                <a:effectLst/>
                <a:uLnTx/>
                <a:uFillTx/>
                <a:latin typeface="+mn-lt"/>
                <a:ea typeface="+mn-ea"/>
                <a:cs typeface="+mn-cs"/>
              </a:rPr>
              <a:t>—</a:t>
            </a: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分散教学</a:t>
            </a:r>
            <a:r>
              <a:rPr kumimoji="0" lang="en-US" altLang="zh-CN" sz="1800" b="1" i="0" u="none" strike="noStrike" kern="0" cap="none" spc="0" normalizeH="0" baseline="0" noProof="0" dirty="0" smtClean="0">
                <a:ln>
                  <a:noFill/>
                </a:ln>
                <a:solidFill>
                  <a:srgbClr val="FF0000"/>
                </a:solidFill>
                <a:effectLst/>
                <a:uLnTx/>
                <a:uFillTx/>
                <a:latin typeface="+mn-lt"/>
                <a:ea typeface="+mn-ea"/>
                <a:cs typeface="+mn-cs"/>
              </a:rPr>
              <a:t>—</a:t>
            </a:r>
            <a:r>
              <a:rPr kumimoji="0" lang="zh-CN" altLang="en-US" sz="1800" b="1" i="0" u="none" strike="noStrike" kern="0" cap="none" spc="0" normalizeH="0" baseline="0" noProof="0" dirty="0" smtClean="0">
                <a:ln>
                  <a:noFill/>
                </a:ln>
                <a:solidFill>
                  <a:srgbClr val="FF0000"/>
                </a:solidFill>
                <a:effectLst/>
                <a:uLnTx/>
                <a:uFillTx/>
                <a:latin typeface="+mn-lt"/>
                <a:ea typeface="+mn-ea"/>
                <a:cs typeface="+mn-cs"/>
              </a:rPr>
              <a:t>就业问题答疑）</a:t>
            </a:r>
            <a:endParaRPr kumimoji="0" lang="en-US" altLang="zh-CN" sz="1800" b="1" i="0" u="none" strike="noStrike" kern="0" cap="none" spc="0" normalizeH="0" baseline="0" noProof="0" dirty="0" smtClean="0">
              <a:ln>
                <a:noFill/>
              </a:ln>
              <a:solidFill>
                <a:srgbClr val="FF0000"/>
              </a:solidFill>
              <a:effectLst/>
              <a:uLnTx/>
              <a:uFillTx/>
              <a:latin typeface="+mn-lt"/>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altLang="zh-CN" sz="3200" b="1"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defRPr/>
            </a:pPr>
            <a:r>
              <a:rPr kumimoji="0" lang="zh-CN" altLang="en-US" sz="2400" b="1" i="0" u="none" strike="noStrike" kern="0" cap="none" spc="0" normalizeH="0" baseline="0" noProof="0" dirty="0" smtClean="0">
                <a:ln>
                  <a:noFill/>
                </a:ln>
                <a:solidFill>
                  <a:schemeClr val="tx1"/>
                </a:solidFill>
                <a:effectLst/>
                <a:uLnTx/>
                <a:uFillTx/>
                <a:latin typeface="+mn-lt"/>
                <a:ea typeface="+mn-ea"/>
                <a:cs typeface="+mn-cs"/>
              </a:rPr>
              <a:t>城建网址：</a:t>
            </a:r>
            <a:r>
              <a:rPr kumimoji="0" lang="en-US" altLang="zh-CN" sz="2400" b="1" i="0" u="none" strike="noStrike" kern="0" cap="none" spc="0" normalizeH="0" baseline="0" noProof="0" dirty="0" smtClean="0">
                <a:ln>
                  <a:noFill/>
                </a:ln>
                <a:solidFill>
                  <a:schemeClr val="tx1"/>
                </a:solidFill>
                <a:effectLst/>
                <a:uLnTx/>
                <a:uFillTx/>
                <a:latin typeface="+mn-lt"/>
                <a:ea typeface="+mn-ea"/>
                <a:cs typeface="+mn-cs"/>
              </a:rPr>
              <a:t>http://www.hualixy.com/tmx</a:t>
            </a:r>
            <a:endParaRPr kumimoji="0" lang="zh-CN" altLang="en-US" sz="2400" b="1" i="0" u="none" strike="noStrike" kern="0" cap="none" spc="0" normalizeH="0" baseline="0" noProof="0" dirty="0" smtClean="0">
              <a:ln>
                <a:noFill/>
              </a:ln>
              <a:solidFill>
                <a:schemeClr val="tx1"/>
              </a:solidFill>
              <a:effectLst/>
              <a:uLnTx/>
              <a:uFillTx/>
              <a:latin typeface="+mn-lt"/>
              <a:ea typeface="+mn-ea"/>
              <a:cs typeface="+mn-cs"/>
            </a:endParaRPr>
          </a:p>
        </p:txBody>
      </p:sp>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84CE6230-093E-4BF5-9D72-98C11BCC07DB}"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dirty="0">
              <a:ln>
                <a:noFill/>
              </a:ln>
              <a:solidFill>
                <a:schemeClr val="tx1"/>
              </a:solidFill>
              <a:effectLst/>
              <a:uLnTx/>
              <a:uFillTx/>
              <a:latin typeface="+mj-lt"/>
              <a:ea typeface="宋体" panose="02010600030101010101" pitchFamily="2" charset="-122"/>
              <a:cs typeface="+mn-cs"/>
            </a:endParaRPr>
          </a:p>
        </p:txBody>
      </p:sp>
      <p:sp>
        <p:nvSpPr>
          <p:cNvPr id="14341" name="灯片编号占位符 4"/>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8</a:t>
            </a:fld>
            <a:endParaRPr lang="en-US" altLang="zh-CN" sz="1400" b="0" dirty="0">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ph type="dt" sz="half" idx="10"/>
          </p:nvPr>
        </p:nvSpPr>
        <p:spPr bwMode="auto">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fld id="{2086D6D1-6F6C-43A8-AD52-2AB631D548B8}" type="datetime1">
              <a:rPr kumimoji="0" lang="zh-CN" altLang="en-US" sz="1400" b="0" i="0" u="none" strike="noStrike" kern="1200" cap="none" spc="0" normalizeH="0" baseline="0" noProof="0">
                <a:ln>
                  <a:noFill/>
                </a:ln>
                <a:solidFill>
                  <a:schemeClr val="tx1"/>
                </a:solidFill>
                <a:effectLst/>
                <a:uLnTx/>
                <a:uFillTx/>
                <a:latin typeface="+mj-lt"/>
                <a:ea typeface="宋体" panose="02010600030101010101" pitchFamily="2" charset="-122"/>
                <a:cs typeface="+mn-cs"/>
              </a:rPr>
              <a:t>2020/5/8</a:t>
            </a:fld>
            <a:endParaRPr kumimoji="0" lang="en-US" altLang="zh-CN" sz="1400" b="0" i="0" u="none" strike="noStrike" kern="1200" cap="none" spc="0" normalizeH="0" baseline="0" noProof="0">
              <a:ln>
                <a:noFill/>
              </a:ln>
              <a:solidFill>
                <a:schemeClr val="tx1"/>
              </a:solidFill>
              <a:effectLst/>
              <a:uLnTx/>
              <a:uFillTx/>
              <a:latin typeface="+mj-lt"/>
              <a:ea typeface="宋体" panose="02010600030101010101" pitchFamily="2" charset="-122"/>
              <a:cs typeface="+mn-cs"/>
            </a:endParaRPr>
          </a:p>
        </p:txBody>
      </p:sp>
      <p:sp>
        <p:nvSpPr>
          <p:cNvPr id="15363" name="灯片编号占位符 5"/>
          <p:cNvSpPr txBox="1">
            <a:spLocks noGrp="1"/>
          </p:cNvSpPr>
          <p:nvPr>
            <p:ph type="sldNum" sz="quarter" idx="12"/>
          </p:nvPr>
        </p:nvSpPr>
        <p:spPr>
          <a:ln/>
        </p:spPr>
        <p:txBody>
          <a:bodyPr wrap="none" lIns="92075" tIns="46038" rIns="92075" bIns="46038" anchor="ctr"/>
          <a:lstStyle/>
          <a:p>
            <a:pPr marL="0" indent="0" algn="r" eaLnBrk="1" hangingPunct="1">
              <a:spcBef>
                <a:spcPct val="0"/>
              </a:spcBef>
              <a:buNone/>
            </a:pPr>
            <a:fld id="{9A0DB2DC-4C9A-4742-B13C-FB6460FD3503}" type="slidenum">
              <a:rPr lang="en-US" altLang="zh-CN" sz="1400" b="0" dirty="0">
                <a:latin typeface="Times New Roman" panose="02020603050405020304" pitchFamily="18" charset="0"/>
              </a:rPr>
              <a:t>9</a:t>
            </a:fld>
            <a:endParaRPr lang="en-US" altLang="zh-CN" sz="1400" b="0" dirty="0">
              <a:latin typeface="Times New Roman" panose="02020603050405020304" pitchFamily="18" charset="0"/>
            </a:endParaRPr>
          </a:p>
        </p:txBody>
      </p:sp>
      <p:sp>
        <p:nvSpPr>
          <p:cNvPr id="15364" name="Rectangle 2"/>
          <p:cNvSpPr>
            <a:spLocks noGrp="1"/>
          </p:cNvSpPr>
          <p:nvPr>
            <p:ph type="title"/>
          </p:nvPr>
        </p:nvSpPr>
        <p:spPr>
          <a:xfrm>
            <a:off x="1371600" y="260350"/>
            <a:ext cx="7772400" cy="949325"/>
          </a:xfrm>
          <a:ln/>
        </p:spPr>
        <p:txBody>
          <a:bodyPr vert="horz" wrap="square" lIns="92075" tIns="46038" rIns="92075" bIns="46038" anchor="b"/>
          <a:lstStyle/>
          <a:p>
            <a:pPr eaLnBrk="1" hangingPunct="1"/>
            <a:r>
              <a:rPr lang="zh-CN" altLang="en-US" b="1" dirty="0">
                <a:solidFill>
                  <a:srgbClr val="000000"/>
                </a:solidFill>
              </a:rPr>
              <a:t>六、 校外分散教学实习要求</a:t>
            </a:r>
          </a:p>
        </p:txBody>
      </p:sp>
      <p:sp>
        <p:nvSpPr>
          <p:cNvPr id="15365" name="Rectangle 3"/>
          <p:cNvSpPr>
            <a:spLocks noGrp="1"/>
          </p:cNvSpPr>
          <p:nvPr>
            <p:ph idx="1"/>
          </p:nvPr>
        </p:nvSpPr>
        <p:spPr>
          <a:xfrm>
            <a:off x="1370013" y="1412875"/>
            <a:ext cx="7772400" cy="5219700"/>
          </a:xfrm>
          <a:ln/>
        </p:spPr>
        <p:txBody>
          <a:bodyPr vert="horz" wrap="square" lIns="92075" tIns="46038" rIns="92075" bIns="46038" anchor="t"/>
          <a:lstStyle/>
          <a:p>
            <a:pPr marL="0" indent="0" eaLnBrk="1" hangingPunct="1">
              <a:lnSpc>
                <a:spcPct val="130000"/>
              </a:lnSpc>
              <a:buNone/>
            </a:pPr>
            <a:r>
              <a:rPr lang="en-US" altLang="zh-CN" sz="2000" dirty="0"/>
              <a:t>1</a:t>
            </a:r>
            <a:r>
              <a:rPr lang="zh-CN" altLang="en-US" sz="2000" dirty="0"/>
              <a:t>、在实习期间，严格按照企业安全操作守则开展工作并</a:t>
            </a:r>
            <a:r>
              <a:rPr lang="zh-CN" altLang="en-US" sz="2000" dirty="0">
                <a:solidFill>
                  <a:srgbClr val="FF0000"/>
                </a:solidFill>
              </a:rPr>
              <a:t>注意人身及财产安全</a:t>
            </a:r>
          </a:p>
          <a:p>
            <a:pPr marL="0" indent="0" eaLnBrk="1" hangingPunct="1">
              <a:lnSpc>
                <a:spcPct val="130000"/>
              </a:lnSpc>
              <a:buNone/>
            </a:pPr>
            <a:r>
              <a:rPr lang="en-US" altLang="zh-CN" sz="2000" dirty="0"/>
              <a:t>2</a:t>
            </a:r>
            <a:r>
              <a:rPr lang="zh-CN" altLang="en-US" sz="2000" dirty="0"/>
              <a:t>、不参与任何形式的黄、赌、毒等</a:t>
            </a:r>
            <a:r>
              <a:rPr lang="zh-CN" altLang="en-US" sz="2000" dirty="0">
                <a:solidFill>
                  <a:srgbClr val="FF0000"/>
                </a:solidFill>
              </a:rPr>
              <a:t>违法违纪</a:t>
            </a:r>
            <a:r>
              <a:rPr lang="zh-CN" altLang="en-US" sz="2000" dirty="0"/>
              <a:t>活动 </a:t>
            </a:r>
          </a:p>
          <a:p>
            <a:pPr marL="0" indent="0" eaLnBrk="1" hangingPunct="1">
              <a:lnSpc>
                <a:spcPct val="130000"/>
              </a:lnSpc>
              <a:buNone/>
            </a:pPr>
            <a:r>
              <a:rPr lang="en-US" altLang="zh-CN" sz="2000" dirty="0"/>
              <a:t>3</a:t>
            </a:r>
            <a:r>
              <a:rPr lang="zh-CN" altLang="en-US" sz="2000" dirty="0"/>
              <a:t>、</a:t>
            </a:r>
            <a:r>
              <a:rPr lang="zh-CN" altLang="en-US" sz="2000" dirty="0">
                <a:solidFill>
                  <a:srgbClr val="FF0000"/>
                </a:solidFill>
              </a:rPr>
              <a:t>遵守劳动纪律</a:t>
            </a:r>
            <a:r>
              <a:rPr lang="zh-CN" altLang="en-US" sz="2000" dirty="0"/>
              <a:t>，不迟到、不早退、不无故缺勤，因故不能出勤者，应提前向指导老师和所在单位部门负责人请假。对无故不参加实习者按旷课论处；同时，要紧密联系学院指导老师。</a:t>
            </a:r>
          </a:p>
          <a:p>
            <a:pPr marL="0" indent="0" eaLnBrk="1" hangingPunct="1">
              <a:lnSpc>
                <a:spcPct val="130000"/>
              </a:lnSpc>
              <a:buNone/>
            </a:pPr>
            <a:r>
              <a:rPr lang="en-US" altLang="zh-CN" sz="2000" dirty="0"/>
              <a:t>4</a:t>
            </a:r>
            <a:r>
              <a:rPr lang="zh-CN" altLang="en-US" sz="2000" dirty="0"/>
              <a:t>、虚心向实习单位的同志学习，与实习单位的同志搞好团结，积极参加所在单位组织的各项活动；</a:t>
            </a:r>
          </a:p>
          <a:p>
            <a:pPr marL="0" indent="0" eaLnBrk="1" hangingPunct="1">
              <a:lnSpc>
                <a:spcPct val="130000"/>
              </a:lnSpc>
              <a:buNone/>
            </a:pPr>
            <a:r>
              <a:rPr lang="en-US" altLang="zh-CN" sz="2000" dirty="0"/>
              <a:t>5</a:t>
            </a:r>
            <a:r>
              <a:rPr lang="zh-CN" altLang="en-US" sz="2000" dirty="0"/>
              <a:t>、实行集中实习的同学应按实习基地和实习单位协议要求进行实习；</a:t>
            </a:r>
          </a:p>
          <a:p>
            <a:pPr marL="0" indent="0" eaLnBrk="1" hangingPunct="1">
              <a:lnSpc>
                <a:spcPct val="130000"/>
              </a:lnSpc>
              <a:buNone/>
            </a:pPr>
            <a:r>
              <a:rPr lang="en-US" altLang="zh-CN" sz="2000" dirty="0"/>
              <a:t>6</a:t>
            </a:r>
            <a:r>
              <a:rPr lang="zh-CN" altLang="en-US" sz="2000" dirty="0"/>
              <a:t>、</a:t>
            </a:r>
            <a:r>
              <a:rPr lang="zh-CN" altLang="en-US" sz="2000" dirty="0">
                <a:solidFill>
                  <a:srgbClr val="FF0000"/>
                </a:solidFill>
              </a:rPr>
              <a:t>自联</a:t>
            </a:r>
            <a:r>
              <a:rPr lang="zh-CN" altLang="en-US" sz="2000" dirty="0"/>
              <a:t>实习单位的同学可凭实习介绍（推荐）信联系实习单位，参加实习，同时，应将实习地点与联系方式及时告知指导教师； </a:t>
            </a:r>
          </a:p>
          <a:p>
            <a:pPr marL="0" indent="0" eaLnBrk="1" hangingPunct="1">
              <a:lnSpc>
                <a:spcPct val="130000"/>
              </a:lnSpc>
              <a:buNone/>
            </a:pPr>
            <a:endParaRPr lang="en-US" altLang="zh-CN" sz="2000" dirty="0"/>
          </a:p>
        </p:txBody>
      </p:sp>
    </p:spTree>
  </p:cSld>
  <p:clrMapOvr>
    <a:masterClrMapping/>
  </p:clrMapOvr>
</p:sld>
</file>

<file path=ppt/theme/theme1.xml><?xml version="1.0" encoding="utf-8"?>
<a:theme xmlns:a="http://schemas.openxmlformats.org/drawingml/2006/main" name="市场计划">
  <a:themeElements>
    <a:clrScheme name="市场计划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fontScheme name="市场计划">
      <a:majorFont>
        <a:latin typeface="Times New Roman"/>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spPr>
      <a:bodyPr vert="horz" wrap="square" lIns="92075" tIns="46038" rIns="92075" bIns="46038" numCol="1" anchor="ctr" anchorCtr="0" compatLnSpc="1"/>
      <a:lstStyle>
        <a:defPPr marL="0" marR="0" indent="0" algn="l" defTabSz="914400" rtl="0" eaLnBrk="1" fontAlgn="base" latinLnBrk="0" hangingPunct="1">
          <a:lnSpc>
            <a:spcPct val="100000"/>
          </a:lnSpc>
          <a:spcBef>
            <a:spcPct val="20000"/>
          </a:spcBef>
          <a:spcAft>
            <a:spcPct val="0"/>
          </a:spcAft>
          <a:buClrTx/>
          <a:buSzTx/>
          <a:buFontTx/>
          <a:buNone/>
          <a:defRPr kumimoji="0" lang="zh-CN" altLang="en-US" sz="8800" b="1"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noFill/>
        <a:ln>
          <a:noFill/>
        </a:ln>
      </a:spPr>
      <a:bodyPr vert="horz" wrap="square" lIns="92075" tIns="46038" rIns="92075" bIns="46038" numCol="1" anchor="ctr" anchorCtr="0" compatLnSpc="1"/>
      <a:lstStyle>
        <a:defPPr marL="0" marR="0" indent="0" algn="l" defTabSz="914400" rtl="0" eaLnBrk="1" fontAlgn="base" latinLnBrk="0" hangingPunct="1">
          <a:lnSpc>
            <a:spcPct val="100000"/>
          </a:lnSpc>
          <a:spcBef>
            <a:spcPct val="20000"/>
          </a:spcBef>
          <a:spcAft>
            <a:spcPct val="0"/>
          </a:spcAft>
          <a:buClrTx/>
          <a:buSzTx/>
          <a:buFontTx/>
          <a:buNone/>
          <a:defRPr kumimoji="0" lang="zh-CN" altLang="en-US" sz="8800" b="1"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市场计划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市场计划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市场计划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市场计划</Template>
  <TotalTime>4</TotalTime>
  <Words>1137</Words>
  <Application>Microsoft Office PowerPoint</Application>
  <PresentationFormat>全屏显示(4:3)</PresentationFormat>
  <Paragraphs>105</Paragraphs>
  <Slides>12</Slides>
  <Notes>2</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12</vt:i4>
      </vt:variant>
    </vt:vector>
  </HeadingPairs>
  <TitlesOfParts>
    <vt:vector size="16" baseType="lpstr">
      <vt:lpstr>宋体</vt:lpstr>
      <vt:lpstr>Arial</vt:lpstr>
      <vt:lpstr>Times New Roman</vt:lpstr>
      <vt:lpstr>市场计划</vt:lpstr>
      <vt:lpstr>2021届</vt:lpstr>
      <vt:lpstr>一 、分散教学实习的目的和意义 </vt:lpstr>
      <vt:lpstr>二、分散教学实习的性质</vt:lpstr>
      <vt:lpstr>三 校外分散教学的时间安排</vt:lpstr>
      <vt:lpstr>四 校外分散教学实习主要方式 </vt:lpstr>
      <vt:lpstr>五、校外实习专业指导手册</vt:lpstr>
      <vt:lpstr>毕业实习的性质</vt:lpstr>
      <vt:lpstr>相关资料的参考（以城建学院为例）</vt:lpstr>
      <vt:lpstr>六、 校外分散教学实习要求</vt:lpstr>
      <vt:lpstr>PowerPoint 演示文稿</vt:lpstr>
      <vt:lpstr>毕业设计（论文） </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xqq</dc:creator>
  <cp:lastModifiedBy>xqq</cp:lastModifiedBy>
  <cp:revision>69</cp:revision>
  <dcterms:created xsi:type="dcterms:W3CDTF">2020-05-08T06:13:34Z</dcterms:created>
  <dcterms:modified xsi:type="dcterms:W3CDTF">2020-05-08T08:01:31Z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LCID">
    <vt:i4>2052</vt:i4>
  </property>
  <property fmtid="{D5CDD505-2E9C-101B-9397-08002B2CF9AE}" pid="4" name="KSOProductBuildVer">
    <vt:lpwstr>2052-11.1.0.9584</vt:lpwstr>
  </property>
</Properties>
</file>